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94" r:id="rId3"/>
    <p:sldId id="265" r:id="rId4"/>
    <p:sldId id="257" r:id="rId5"/>
    <p:sldId id="290" r:id="rId6"/>
    <p:sldId id="274" r:id="rId7"/>
    <p:sldId id="278" r:id="rId8"/>
    <p:sldId id="271" r:id="rId9"/>
    <p:sldId id="295" r:id="rId10"/>
    <p:sldId id="292" r:id="rId11"/>
    <p:sldId id="284" r:id="rId12"/>
    <p:sldId id="285" r:id="rId13"/>
    <p:sldId id="286" r:id="rId14"/>
    <p:sldId id="291" r:id="rId15"/>
    <p:sldId id="287" r:id="rId16"/>
    <p:sldId id="29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49"/>
    <a:srgbClr val="C4BBB8"/>
    <a:srgbClr val="2EC4B6"/>
    <a:srgbClr val="F77F00"/>
    <a:srgbClr val="EAE2B7"/>
    <a:srgbClr val="FCBF49"/>
    <a:srgbClr val="D6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4215C4-F9F5-4DB2-B24D-589F088D16DE}" v="349" dt="2025-09-12T00:06:35.983"/>
    <p1510:client id="{A945C6E0-4BE8-F624-B636-69C7375DAC36}" v="6" dt="2025-09-11T20:07:55.046"/>
    <p1510:client id="{E0E3A689-D5A2-45FB-B5CC-AE50FE2C7490}" v="1130" dt="2025-09-12T00:31:54.2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917" y="1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D1797A-C725-4044-8C0D-2A34D5002DD5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5D403CA-7165-41C4-8F91-D7F8C0D911CB}">
      <dgm:prSet/>
      <dgm:spPr>
        <a:solidFill>
          <a:srgbClr val="2EC4B6"/>
        </a:solidFill>
      </dgm:spPr>
      <dgm:t>
        <a:bodyPr/>
        <a:lstStyle/>
        <a:p>
          <a:r>
            <a:rPr lang="pt-BR" b="1"/>
            <a:t>4ª maior frota mundial</a:t>
          </a:r>
          <a:r>
            <a:rPr lang="pt-BR"/>
            <a:t> de veículos leves movidos a GNV → </a:t>
          </a:r>
          <a:r>
            <a:rPr lang="pt-BR" b="1"/>
            <a:t>2,5 milhões</a:t>
          </a:r>
          <a:r>
            <a:rPr lang="pt-BR"/>
            <a:t> de unidades.</a:t>
          </a:r>
          <a:endParaRPr lang="en-US"/>
        </a:p>
      </dgm:t>
    </dgm:pt>
    <dgm:pt modelId="{EEA65F85-C060-4D2F-9A85-D4CF2AEE4F0C}" type="parTrans" cxnId="{08CFC30E-E669-41FD-9134-A1F390DDCC26}">
      <dgm:prSet/>
      <dgm:spPr/>
      <dgm:t>
        <a:bodyPr/>
        <a:lstStyle/>
        <a:p>
          <a:endParaRPr lang="en-US"/>
        </a:p>
      </dgm:t>
    </dgm:pt>
    <dgm:pt modelId="{27008B4C-2D06-42F8-A5CB-F77BC7C54FB8}" type="sibTrans" cxnId="{08CFC30E-E669-41FD-9134-A1F390DDCC26}">
      <dgm:prSet/>
      <dgm:spPr/>
      <dgm:t>
        <a:bodyPr/>
        <a:lstStyle/>
        <a:p>
          <a:endParaRPr lang="en-US"/>
        </a:p>
      </dgm:t>
    </dgm:pt>
    <dgm:pt modelId="{A8E32755-DF6D-4AF1-845A-60D786DD8A01}">
      <dgm:prSet/>
      <dgm:spPr>
        <a:solidFill>
          <a:srgbClr val="F77F00"/>
        </a:solidFill>
      </dgm:spPr>
      <dgm:t>
        <a:bodyPr/>
        <a:lstStyle/>
        <a:p>
          <a:r>
            <a:rPr lang="pt-BR" b="1"/>
            <a:t>Consumo médio</a:t>
          </a:r>
          <a:r>
            <a:rPr lang="pt-BR"/>
            <a:t> em 2024: </a:t>
          </a:r>
          <a:r>
            <a:rPr lang="pt-BR" b="1"/>
            <a:t>6,26 milhões m³/dia</a:t>
          </a:r>
          <a:r>
            <a:rPr lang="pt-BR"/>
            <a:t> (+5,5% vs. 2023).</a:t>
          </a:r>
          <a:endParaRPr lang="en-US"/>
        </a:p>
      </dgm:t>
    </dgm:pt>
    <dgm:pt modelId="{AE3F5965-F7BA-4FF7-ACBD-106EB09DF386}" type="parTrans" cxnId="{3496AD28-CE68-4764-924A-56F2E42C816B}">
      <dgm:prSet/>
      <dgm:spPr/>
      <dgm:t>
        <a:bodyPr/>
        <a:lstStyle/>
        <a:p>
          <a:endParaRPr lang="en-US"/>
        </a:p>
      </dgm:t>
    </dgm:pt>
    <dgm:pt modelId="{4F9BBD59-0ABD-4420-9EB4-2C2AED063F92}" type="sibTrans" cxnId="{3496AD28-CE68-4764-924A-56F2E42C816B}">
      <dgm:prSet/>
      <dgm:spPr/>
      <dgm:t>
        <a:bodyPr/>
        <a:lstStyle/>
        <a:p>
          <a:endParaRPr lang="en-US"/>
        </a:p>
      </dgm:t>
    </dgm:pt>
    <dgm:pt modelId="{4CA3A9B9-6C34-4E5E-AE4B-558A186A2534}">
      <dgm:prSet custT="1"/>
      <dgm:spPr>
        <a:solidFill>
          <a:srgbClr val="003049"/>
        </a:solidFill>
      </dgm:spPr>
      <dgm:t>
        <a:bodyPr/>
        <a:lstStyle/>
        <a:p>
          <a:r>
            <a:rPr lang="pt-BR" sz="2000" b="1"/>
            <a:t>Distribuição regional:</a:t>
          </a:r>
          <a:endParaRPr lang="en-US" sz="2000"/>
        </a:p>
      </dgm:t>
    </dgm:pt>
    <dgm:pt modelId="{3ED839CA-A6CD-4661-B772-0B658A3B0DAF}" type="parTrans" cxnId="{8373BC68-8130-44D4-9F86-1B25E81EAE90}">
      <dgm:prSet/>
      <dgm:spPr/>
      <dgm:t>
        <a:bodyPr/>
        <a:lstStyle/>
        <a:p>
          <a:endParaRPr lang="en-US"/>
        </a:p>
      </dgm:t>
    </dgm:pt>
    <dgm:pt modelId="{B351077C-5DC0-44AA-A3F6-896CCBAF67D1}" type="sibTrans" cxnId="{8373BC68-8130-44D4-9F86-1B25E81EAE90}">
      <dgm:prSet/>
      <dgm:spPr/>
      <dgm:t>
        <a:bodyPr/>
        <a:lstStyle/>
        <a:p>
          <a:endParaRPr lang="en-US"/>
        </a:p>
      </dgm:t>
    </dgm:pt>
    <dgm:pt modelId="{D03D12F9-A255-4653-A106-0F71FAE99CB9}">
      <dgm:prSet custT="1"/>
      <dgm:spPr>
        <a:solidFill>
          <a:srgbClr val="003049"/>
        </a:solidFill>
      </dgm:spPr>
      <dgm:t>
        <a:bodyPr/>
        <a:lstStyle/>
        <a:p>
          <a:r>
            <a:rPr lang="pt-BR" sz="1600"/>
            <a:t>Sudeste: </a:t>
          </a:r>
          <a:r>
            <a:rPr lang="pt-BR" sz="1600" b="1"/>
            <a:t>4,2 milhões m³/dia</a:t>
          </a:r>
          <a:endParaRPr lang="en-US" sz="1600"/>
        </a:p>
      </dgm:t>
    </dgm:pt>
    <dgm:pt modelId="{4F0576E9-2380-4A8E-A81B-118407C56D29}" type="parTrans" cxnId="{BC40B425-6883-40CE-B5F0-B29FBAF443B8}">
      <dgm:prSet/>
      <dgm:spPr/>
      <dgm:t>
        <a:bodyPr/>
        <a:lstStyle/>
        <a:p>
          <a:endParaRPr lang="en-US"/>
        </a:p>
      </dgm:t>
    </dgm:pt>
    <dgm:pt modelId="{722D24CD-4B7C-4728-BD44-B30D11C4979A}" type="sibTrans" cxnId="{BC40B425-6883-40CE-B5F0-B29FBAF443B8}">
      <dgm:prSet/>
      <dgm:spPr/>
      <dgm:t>
        <a:bodyPr/>
        <a:lstStyle/>
        <a:p>
          <a:endParaRPr lang="en-US"/>
        </a:p>
      </dgm:t>
    </dgm:pt>
    <dgm:pt modelId="{F700DBA7-60F4-4D86-9890-E51595532A56}">
      <dgm:prSet custT="1"/>
      <dgm:spPr>
        <a:solidFill>
          <a:srgbClr val="003049"/>
        </a:solidFill>
      </dgm:spPr>
      <dgm:t>
        <a:bodyPr/>
        <a:lstStyle/>
        <a:p>
          <a:r>
            <a:rPr lang="pt-BR" sz="1600"/>
            <a:t>Nordeste: </a:t>
          </a:r>
          <a:r>
            <a:rPr lang="pt-BR" sz="1600" b="1"/>
            <a:t>1,4 milhão m³/dia</a:t>
          </a:r>
          <a:endParaRPr lang="en-US" sz="1600"/>
        </a:p>
      </dgm:t>
    </dgm:pt>
    <dgm:pt modelId="{09068AAB-5A88-4D9C-9B22-E63B9303087F}" type="parTrans" cxnId="{4129A561-B5DE-4285-AABF-941D44D9F79E}">
      <dgm:prSet/>
      <dgm:spPr/>
      <dgm:t>
        <a:bodyPr/>
        <a:lstStyle/>
        <a:p>
          <a:endParaRPr lang="en-US"/>
        </a:p>
      </dgm:t>
    </dgm:pt>
    <dgm:pt modelId="{611D2C65-B6EA-4539-A424-42B51307AAF0}" type="sibTrans" cxnId="{4129A561-B5DE-4285-AABF-941D44D9F79E}">
      <dgm:prSet/>
      <dgm:spPr/>
      <dgm:t>
        <a:bodyPr/>
        <a:lstStyle/>
        <a:p>
          <a:endParaRPr lang="en-US"/>
        </a:p>
      </dgm:t>
    </dgm:pt>
    <dgm:pt modelId="{40AC48B5-934F-401A-8F28-39ABE3FB5EA8}">
      <dgm:prSet custT="1"/>
      <dgm:spPr>
        <a:solidFill>
          <a:srgbClr val="003049"/>
        </a:solidFill>
      </dgm:spPr>
      <dgm:t>
        <a:bodyPr/>
        <a:lstStyle/>
        <a:p>
          <a:r>
            <a:rPr lang="pt-BR" sz="1600"/>
            <a:t>Sul: </a:t>
          </a:r>
          <a:r>
            <a:rPr lang="pt-BR" sz="1600" b="1"/>
            <a:t>578 mil m³/dia</a:t>
          </a:r>
          <a:endParaRPr lang="en-US" sz="1600"/>
        </a:p>
      </dgm:t>
    </dgm:pt>
    <dgm:pt modelId="{F9209E15-F103-4AC0-96ED-0F23C5356CF4}" type="parTrans" cxnId="{60471D53-9112-41DF-9590-61EC50111F2D}">
      <dgm:prSet/>
      <dgm:spPr/>
      <dgm:t>
        <a:bodyPr/>
        <a:lstStyle/>
        <a:p>
          <a:endParaRPr lang="en-US"/>
        </a:p>
      </dgm:t>
    </dgm:pt>
    <dgm:pt modelId="{FC129824-8425-48CC-941B-7FB973F03EBC}" type="sibTrans" cxnId="{60471D53-9112-41DF-9590-61EC50111F2D}">
      <dgm:prSet/>
      <dgm:spPr/>
      <dgm:t>
        <a:bodyPr/>
        <a:lstStyle/>
        <a:p>
          <a:endParaRPr lang="en-US"/>
        </a:p>
      </dgm:t>
    </dgm:pt>
    <dgm:pt modelId="{795B72EE-9489-4CAA-BB6D-DCA4CBE5A907}">
      <dgm:prSet custT="1"/>
      <dgm:spPr>
        <a:solidFill>
          <a:srgbClr val="003049"/>
        </a:solidFill>
      </dgm:spPr>
      <dgm:t>
        <a:bodyPr/>
        <a:lstStyle/>
        <a:p>
          <a:r>
            <a:rPr lang="pt-BR" sz="1600"/>
            <a:t>Norte: </a:t>
          </a:r>
          <a:r>
            <a:rPr lang="pt-BR" sz="1600" b="1"/>
            <a:t>27 mil m³/dia</a:t>
          </a:r>
          <a:endParaRPr lang="en-US" sz="1600"/>
        </a:p>
      </dgm:t>
    </dgm:pt>
    <dgm:pt modelId="{EC28A1F9-9DEE-4F27-8474-0DAEE6852356}" type="parTrans" cxnId="{B198617D-A80B-42A3-B266-F75EDFBCF643}">
      <dgm:prSet/>
      <dgm:spPr/>
      <dgm:t>
        <a:bodyPr/>
        <a:lstStyle/>
        <a:p>
          <a:endParaRPr lang="en-US"/>
        </a:p>
      </dgm:t>
    </dgm:pt>
    <dgm:pt modelId="{9365E827-5C4D-40CB-9C0A-0502B6847986}" type="sibTrans" cxnId="{B198617D-A80B-42A3-B266-F75EDFBCF643}">
      <dgm:prSet/>
      <dgm:spPr/>
      <dgm:t>
        <a:bodyPr/>
        <a:lstStyle/>
        <a:p>
          <a:endParaRPr lang="en-US"/>
        </a:p>
      </dgm:t>
    </dgm:pt>
    <dgm:pt modelId="{03C21165-AA53-4548-91E6-652751F52417}">
      <dgm:prSet custT="1"/>
      <dgm:spPr>
        <a:solidFill>
          <a:srgbClr val="003049"/>
        </a:solidFill>
      </dgm:spPr>
      <dgm:t>
        <a:bodyPr/>
        <a:lstStyle/>
        <a:p>
          <a:r>
            <a:rPr lang="pt-BR" sz="1600"/>
            <a:t>Centro-Oeste: </a:t>
          </a:r>
          <a:r>
            <a:rPr lang="pt-BR" sz="1600" b="1"/>
            <a:t>18 mil m³/dia</a:t>
          </a:r>
          <a:endParaRPr lang="en-US" sz="1600"/>
        </a:p>
      </dgm:t>
    </dgm:pt>
    <dgm:pt modelId="{231C9D1D-564E-4FFD-AA38-60151679BCA5}" type="parTrans" cxnId="{A7B178AB-8250-4B34-AE9C-4520EC592014}">
      <dgm:prSet/>
      <dgm:spPr/>
      <dgm:t>
        <a:bodyPr/>
        <a:lstStyle/>
        <a:p>
          <a:endParaRPr lang="en-US"/>
        </a:p>
      </dgm:t>
    </dgm:pt>
    <dgm:pt modelId="{6F467203-3FC9-40BB-89EF-EF4A58AD331A}" type="sibTrans" cxnId="{A7B178AB-8250-4B34-AE9C-4520EC592014}">
      <dgm:prSet/>
      <dgm:spPr/>
      <dgm:t>
        <a:bodyPr/>
        <a:lstStyle/>
        <a:p>
          <a:endParaRPr lang="en-US"/>
        </a:p>
      </dgm:t>
    </dgm:pt>
    <dgm:pt modelId="{0D6A4633-6513-4C17-A1E6-AB497E56DC5B}">
      <dgm:prSet/>
      <dgm:spPr>
        <a:solidFill>
          <a:srgbClr val="F77F00"/>
        </a:solidFill>
      </dgm:spPr>
      <dgm:t>
        <a:bodyPr/>
        <a:lstStyle/>
        <a:p>
          <a:r>
            <a:rPr lang="pt-BR" b="1"/>
            <a:t>Postos com GNV:</a:t>
          </a:r>
          <a:r>
            <a:rPr lang="pt-BR"/>
            <a:t> cerca de </a:t>
          </a:r>
          <a:r>
            <a:rPr lang="pt-BR" b="1"/>
            <a:t>1,7 mil</a:t>
          </a:r>
          <a:r>
            <a:rPr lang="pt-BR"/>
            <a:t>, especialmente concentrados no litoral.</a:t>
          </a:r>
          <a:endParaRPr lang="en-US"/>
        </a:p>
      </dgm:t>
    </dgm:pt>
    <dgm:pt modelId="{97665CCB-2B40-4D3E-B46A-EB6632B55B07}" type="parTrans" cxnId="{32E57130-DE6F-49E3-A32C-B980E94E7275}">
      <dgm:prSet/>
      <dgm:spPr/>
      <dgm:t>
        <a:bodyPr/>
        <a:lstStyle/>
        <a:p>
          <a:endParaRPr lang="en-US"/>
        </a:p>
      </dgm:t>
    </dgm:pt>
    <dgm:pt modelId="{209CB4F6-5D98-4D6F-9769-E0B70413C55D}" type="sibTrans" cxnId="{32E57130-DE6F-49E3-A32C-B980E94E7275}">
      <dgm:prSet/>
      <dgm:spPr/>
      <dgm:t>
        <a:bodyPr/>
        <a:lstStyle/>
        <a:p>
          <a:endParaRPr lang="en-US"/>
        </a:p>
      </dgm:t>
    </dgm:pt>
    <dgm:pt modelId="{D212A674-7733-46F0-9E7E-22713C6C2BEE}">
      <dgm:prSet/>
      <dgm:spPr>
        <a:solidFill>
          <a:srgbClr val="2EC4B6"/>
        </a:solidFill>
      </dgm:spPr>
      <dgm:t>
        <a:bodyPr/>
        <a:lstStyle/>
        <a:p>
          <a:r>
            <a:rPr lang="pt-BR" b="1"/>
            <a:t>Postos de alta vazão (veículos pesados):</a:t>
          </a:r>
          <a:r>
            <a:rPr lang="pt-BR"/>
            <a:t> crescimento de </a:t>
          </a:r>
          <a:r>
            <a:rPr lang="pt-BR" b="1"/>
            <a:t>202% (2023–2025)</a:t>
          </a:r>
          <a:r>
            <a:rPr lang="pt-BR"/>
            <a:t> → de 40 para 121 unidades.</a:t>
          </a:r>
          <a:endParaRPr lang="en-US"/>
        </a:p>
      </dgm:t>
    </dgm:pt>
    <dgm:pt modelId="{B6E42A4C-272F-4ACA-AEE2-2803B069D00E}" type="parTrans" cxnId="{A6D8030C-D53A-4E62-8339-E60EA900870E}">
      <dgm:prSet/>
      <dgm:spPr/>
      <dgm:t>
        <a:bodyPr/>
        <a:lstStyle/>
        <a:p>
          <a:endParaRPr lang="en-US"/>
        </a:p>
      </dgm:t>
    </dgm:pt>
    <dgm:pt modelId="{2CD8E313-1C84-4425-AB26-E3C21896F9FF}" type="sibTrans" cxnId="{A6D8030C-D53A-4E62-8339-E60EA900870E}">
      <dgm:prSet/>
      <dgm:spPr/>
      <dgm:t>
        <a:bodyPr/>
        <a:lstStyle/>
        <a:p>
          <a:endParaRPr lang="en-US"/>
        </a:p>
      </dgm:t>
    </dgm:pt>
    <dgm:pt modelId="{0728A993-A257-4DFC-A973-83E3E2D823B4}" type="pres">
      <dgm:prSet presAssocID="{C7D1797A-C725-4044-8C0D-2A34D5002DD5}" presName="diagram" presStyleCnt="0">
        <dgm:presLayoutVars>
          <dgm:dir/>
          <dgm:resizeHandles val="exact"/>
        </dgm:presLayoutVars>
      </dgm:prSet>
      <dgm:spPr/>
    </dgm:pt>
    <dgm:pt modelId="{FC6F18E9-A596-4C7F-8785-F0D585BED49E}" type="pres">
      <dgm:prSet presAssocID="{95D403CA-7165-41C4-8F91-D7F8C0D911CB}" presName="node" presStyleLbl="node1" presStyleIdx="0" presStyleCnt="5">
        <dgm:presLayoutVars>
          <dgm:bulletEnabled val="1"/>
        </dgm:presLayoutVars>
      </dgm:prSet>
      <dgm:spPr/>
    </dgm:pt>
    <dgm:pt modelId="{42AD7CDE-F72A-4B5B-8B7F-25F9578A6F02}" type="pres">
      <dgm:prSet presAssocID="{27008B4C-2D06-42F8-A5CB-F77BC7C54FB8}" presName="sibTrans" presStyleCnt="0"/>
      <dgm:spPr/>
    </dgm:pt>
    <dgm:pt modelId="{AFEC2150-ED79-4DFB-BB02-588F345A6C12}" type="pres">
      <dgm:prSet presAssocID="{A8E32755-DF6D-4AF1-845A-60D786DD8A01}" presName="node" presStyleLbl="node1" presStyleIdx="1" presStyleCnt="5">
        <dgm:presLayoutVars>
          <dgm:bulletEnabled val="1"/>
        </dgm:presLayoutVars>
      </dgm:prSet>
      <dgm:spPr/>
    </dgm:pt>
    <dgm:pt modelId="{2854928D-D93D-480B-8C7D-947986935FBD}" type="pres">
      <dgm:prSet presAssocID="{4F9BBD59-0ABD-4420-9EB4-2C2AED063F92}" presName="sibTrans" presStyleCnt="0"/>
      <dgm:spPr/>
    </dgm:pt>
    <dgm:pt modelId="{2F82887E-9FBA-4CE9-BC6B-B847BCB272D0}" type="pres">
      <dgm:prSet presAssocID="{4CA3A9B9-6C34-4E5E-AE4B-558A186A2534}" presName="node" presStyleLbl="node1" presStyleIdx="2" presStyleCnt="5" custScaleX="181267" custScaleY="147833">
        <dgm:presLayoutVars>
          <dgm:bulletEnabled val="1"/>
        </dgm:presLayoutVars>
      </dgm:prSet>
      <dgm:spPr/>
    </dgm:pt>
    <dgm:pt modelId="{432192AD-5D1B-4FC4-86C7-8F20388F3E5B}" type="pres">
      <dgm:prSet presAssocID="{B351077C-5DC0-44AA-A3F6-896CCBAF67D1}" presName="sibTrans" presStyleCnt="0"/>
      <dgm:spPr/>
    </dgm:pt>
    <dgm:pt modelId="{6D533D45-90D1-44A6-A597-1D67770EE9E0}" type="pres">
      <dgm:prSet presAssocID="{0D6A4633-6513-4C17-A1E6-AB497E56DC5B}" presName="node" presStyleLbl="node1" presStyleIdx="3" presStyleCnt="5">
        <dgm:presLayoutVars>
          <dgm:bulletEnabled val="1"/>
        </dgm:presLayoutVars>
      </dgm:prSet>
      <dgm:spPr/>
    </dgm:pt>
    <dgm:pt modelId="{160D3F26-6F74-49D5-948E-6642D65F43CD}" type="pres">
      <dgm:prSet presAssocID="{209CB4F6-5D98-4D6F-9769-E0B70413C55D}" presName="sibTrans" presStyleCnt="0"/>
      <dgm:spPr/>
    </dgm:pt>
    <dgm:pt modelId="{6535F714-869E-4626-B274-2AF5DA6CAA85}" type="pres">
      <dgm:prSet presAssocID="{D212A674-7733-46F0-9E7E-22713C6C2BEE}" presName="node" presStyleLbl="node1" presStyleIdx="4" presStyleCnt="5">
        <dgm:presLayoutVars>
          <dgm:bulletEnabled val="1"/>
        </dgm:presLayoutVars>
      </dgm:prSet>
      <dgm:spPr/>
    </dgm:pt>
  </dgm:ptLst>
  <dgm:cxnLst>
    <dgm:cxn modelId="{A6D8030C-D53A-4E62-8339-E60EA900870E}" srcId="{C7D1797A-C725-4044-8C0D-2A34D5002DD5}" destId="{D212A674-7733-46F0-9E7E-22713C6C2BEE}" srcOrd="4" destOrd="0" parTransId="{B6E42A4C-272F-4ACA-AEE2-2803B069D00E}" sibTransId="{2CD8E313-1C84-4425-AB26-E3C21896F9FF}"/>
    <dgm:cxn modelId="{08CFC30E-E669-41FD-9134-A1F390DDCC26}" srcId="{C7D1797A-C725-4044-8C0D-2A34D5002DD5}" destId="{95D403CA-7165-41C4-8F91-D7F8C0D911CB}" srcOrd="0" destOrd="0" parTransId="{EEA65F85-C060-4D2F-9A85-D4CF2AEE4F0C}" sibTransId="{27008B4C-2D06-42F8-A5CB-F77BC7C54FB8}"/>
    <dgm:cxn modelId="{BC40B425-6883-40CE-B5F0-B29FBAF443B8}" srcId="{4CA3A9B9-6C34-4E5E-AE4B-558A186A2534}" destId="{D03D12F9-A255-4653-A106-0F71FAE99CB9}" srcOrd="0" destOrd="0" parTransId="{4F0576E9-2380-4A8E-A81B-118407C56D29}" sibTransId="{722D24CD-4B7C-4728-BD44-B30D11C4979A}"/>
    <dgm:cxn modelId="{009BD825-1802-4132-AFA7-FDA485AD8E55}" type="presOf" srcId="{40AC48B5-934F-401A-8F28-39ABE3FB5EA8}" destId="{2F82887E-9FBA-4CE9-BC6B-B847BCB272D0}" srcOrd="0" destOrd="3" presId="urn:microsoft.com/office/officeart/2005/8/layout/default"/>
    <dgm:cxn modelId="{3496AD28-CE68-4764-924A-56F2E42C816B}" srcId="{C7D1797A-C725-4044-8C0D-2A34D5002DD5}" destId="{A8E32755-DF6D-4AF1-845A-60D786DD8A01}" srcOrd="1" destOrd="0" parTransId="{AE3F5965-F7BA-4FF7-ACBD-106EB09DF386}" sibTransId="{4F9BBD59-0ABD-4420-9EB4-2C2AED063F92}"/>
    <dgm:cxn modelId="{32E57130-DE6F-49E3-A32C-B980E94E7275}" srcId="{C7D1797A-C725-4044-8C0D-2A34D5002DD5}" destId="{0D6A4633-6513-4C17-A1E6-AB497E56DC5B}" srcOrd="3" destOrd="0" parTransId="{97665CCB-2B40-4D3E-B46A-EB6632B55B07}" sibTransId="{209CB4F6-5D98-4D6F-9769-E0B70413C55D}"/>
    <dgm:cxn modelId="{1E724A34-25CA-4633-B8DD-FD2FBDA16FB2}" type="presOf" srcId="{D03D12F9-A255-4653-A106-0F71FAE99CB9}" destId="{2F82887E-9FBA-4CE9-BC6B-B847BCB272D0}" srcOrd="0" destOrd="1" presId="urn:microsoft.com/office/officeart/2005/8/layout/default"/>
    <dgm:cxn modelId="{4129A561-B5DE-4285-AABF-941D44D9F79E}" srcId="{4CA3A9B9-6C34-4E5E-AE4B-558A186A2534}" destId="{F700DBA7-60F4-4D86-9890-E51595532A56}" srcOrd="1" destOrd="0" parTransId="{09068AAB-5A88-4D9C-9B22-E63B9303087F}" sibTransId="{611D2C65-B6EA-4539-A424-42B51307AAF0}"/>
    <dgm:cxn modelId="{8373BC68-8130-44D4-9F86-1B25E81EAE90}" srcId="{C7D1797A-C725-4044-8C0D-2A34D5002DD5}" destId="{4CA3A9B9-6C34-4E5E-AE4B-558A186A2534}" srcOrd="2" destOrd="0" parTransId="{3ED839CA-A6CD-4661-B772-0B658A3B0DAF}" sibTransId="{B351077C-5DC0-44AA-A3F6-896CCBAF67D1}"/>
    <dgm:cxn modelId="{3951E24E-ACDB-4634-9B57-4DF4D70CA7F0}" type="presOf" srcId="{95D403CA-7165-41C4-8F91-D7F8C0D911CB}" destId="{FC6F18E9-A596-4C7F-8785-F0D585BED49E}" srcOrd="0" destOrd="0" presId="urn:microsoft.com/office/officeart/2005/8/layout/default"/>
    <dgm:cxn modelId="{60471D53-9112-41DF-9590-61EC50111F2D}" srcId="{4CA3A9B9-6C34-4E5E-AE4B-558A186A2534}" destId="{40AC48B5-934F-401A-8F28-39ABE3FB5EA8}" srcOrd="2" destOrd="0" parTransId="{F9209E15-F103-4AC0-96ED-0F23C5356CF4}" sibTransId="{FC129824-8425-48CC-941B-7FB973F03EBC}"/>
    <dgm:cxn modelId="{B198617D-A80B-42A3-B266-F75EDFBCF643}" srcId="{4CA3A9B9-6C34-4E5E-AE4B-558A186A2534}" destId="{795B72EE-9489-4CAA-BB6D-DCA4CBE5A907}" srcOrd="3" destOrd="0" parTransId="{EC28A1F9-9DEE-4F27-8474-0DAEE6852356}" sibTransId="{9365E827-5C4D-40CB-9C0A-0502B6847986}"/>
    <dgm:cxn modelId="{B7A80B82-3916-4141-A422-54EB2546B736}" type="presOf" srcId="{0D6A4633-6513-4C17-A1E6-AB497E56DC5B}" destId="{6D533D45-90D1-44A6-A597-1D67770EE9E0}" srcOrd="0" destOrd="0" presId="urn:microsoft.com/office/officeart/2005/8/layout/default"/>
    <dgm:cxn modelId="{34EEB68E-DA68-4D1F-87B3-9951A866C371}" type="presOf" srcId="{F700DBA7-60F4-4D86-9890-E51595532A56}" destId="{2F82887E-9FBA-4CE9-BC6B-B847BCB272D0}" srcOrd="0" destOrd="2" presId="urn:microsoft.com/office/officeart/2005/8/layout/default"/>
    <dgm:cxn modelId="{4DB64B8F-6C5D-4B12-A031-5863A7E7BCC5}" type="presOf" srcId="{D212A674-7733-46F0-9E7E-22713C6C2BEE}" destId="{6535F714-869E-4626-B274-2AF5DA6CAA85}" srcOrd="0" destOrd="0" presId="urn:microsoft.com/office/officeart/2005/8/layout/default"/>
    <dgm:cxn modelId="{60430EA2-73EF-499A-B42E-EAB025613C48}" type="presOf" srcId="{A8E32755-DF6D-4AF1-845A-60D786DD8A01}" destId="{AFEC2150-ED79-4DFB-BB02-588F345A6C12}" srcOrd="0" destOrd="0" presId="urn:microsoft.com/office/officeart/2005/8/layout/default"/>
    <dgm:cxn modelId="{A7B178AB-8250-4B34-AE9C-4520EC592014}" srcId="{4CA3A9B9-6C34-4E5E-AE4B-558A186A2534}" destId="{03C21165-AA53-4548-91E6-652751F52417}" srcOrd="4" destOrd="0" parTransId="{231C9D1D-564E-4FFD-AA38-60151679BCA5}" sibTransId="{6F467203-3FC9-40BB-89EF-EF4A58AD331A}"/>
    <dgm:cxn modelId="{AB9880C6-4B2B-491A-884A-287D851B4797}" type="presOf" srcId="{4CA3A9B9-6C34-4E5E-AE4B-558A186A2534}" destId="{2F82887E-9FBA-4CE9-BC6B-B847BCB272D0}" srcOrd="0" destOrd="0" presId="urn:microsoft.com/office/officeart/2005/8/layout/default"/>
    <dgm:cxn modelId="{B77F46EA-DB0E-4A49-8E11-CE286CD1EEFD}" type="presOf" srcId="{03C21165-AA53-4548-91E6-652751F52417}" destId="{2F82887E-9FBA-4CE9-BC6B-B847BCB272D0}" srcOrd="0" destOrd="5" presId="urn:microsoft.com/office/officeart/2005/8/layout/default"/>
    <dgm:cxn modelId="{904DB8ED-8D4F-460A-8B6D-DCB6E7CD0837}" type="presOf" srcId="{C7D1797A-C725-4044-8C0D-2A34D5002DD5}" destId="{0728A993-A257-4DFC-A973-83E3E2D823B4}" srcOrd="0" destOrd="0" presId="urn:microsoft.com/office/officeart/2005/8/layout/default"/>
    <dgm:cxn modelId="{BF3640FF-946A-4B74-80EE-A45BBD0D7025}" type="presOf" srcId="{795B72EE-9489-4CAA-BB6D-DCA4CBE5A907}" destId="{2F82887E-9FBA-4CE9-BC6B-B847BCB272D0}" srcOrd="0" destOrd="4" presId="urn:microsoft.com/office/officeart/2005/8/layout/default"/>
    <dgm:cxn modelId="{602CF283-1B54-4C2A-8BC3-50D3DC24FA1D}" type="presParOf" srcId="{0728A993-A257-4DFC-A973-83E3E2D823B4}" destId="{FC6F18E9-A596-4C7F-8785-F0D585BED49E}" srcOrd="0" destOrd="0" presId="urn:microsoft.com/office/officeart/2005/8/layout/default"/>
    <dgm:cxn modelId="{274114FF-D46D-46FC-ABD3-A8AFB5FB5E09}" type="presParOf" srcId="{0728A993-A257-4DFC-A973-83E3E2D823B4}" destId="{42AD7CDE-F72A-4B5B-8B7F-25F9578A6F02}" srcOrd="1" destOrd="0" presId="urn:microsoft.com/office/officeart/2005/8/layout/default"/>
    <dgm:cxn modelId="{6CE0CE52-5D15-4A81-9065-62D0683D313E}" type="presParOf" srcId="{0728A993-A257-4DFC-A973-83E3E2D823B4}" destId="{AFEC2150-ED79-4DFB-BB02-588F345A6C12}" srcOrd="2" destOrd="0" presId="urn:microsoft.com/office/officeart/2005/8/layout/default"/>
    <dgm:cxn modelId="{7B6A76D7-FA8C-4019-84A1-5D71FFE86C3E}" type="presParOf" srcId="{0728A993-A257-4DFC-A973-83E3E2D823B4}" destId="{2854928D-D93D-480B-8C7D-947986935FBD}" srcOrd="3" destOrd="0" presId="urn:microsoft.com/office/officeart/2005/8/layout/default"/>
    <dgm:cxn modelId="{82A5EDFF-29C4-4275-B03C-CE24683A766F}" type="presParOf" srcId="{0728A993-A257-4DFC-A973-83E3E2D823B4}" destId="{2F82887E-9FBA-4CE9-BC6B-B847BCB272D0}" srcOrd="4" destOrd="0" presId="urn:microsoft.com/office/officeart/2005/8/layout/default"/>
    <dgm:cxn modelId="{436C1A26-A9A5-47D9-8F43-76FD75516B64}" type="presParOf" srcId="{0728A993-A257-4DFC-A973-83E3E2D823B4}" destId="{432192AD-5D1B-4FC4-86C7-8F20388F3E5B}" srcOrd="5" destOrd="0" presId="urn:microsoft.com/office/officeart/2005/8/layout/default"/>
    <dgm:cxn modelId="{34573EDB-EF85-4EC5-B612-9F95CA895FA1}" type="presParOf" srcId="{0728A993-A257-4DFC-A973-83E3E2D823B4}" destId="{6D533D45-90D1-44A6-A597-1D67770EE9E0}" srcOrd="6" destOrd="0" presId="urn:microsoft.com/office/officeart/2005/8/layout/default"/>
    <dgm:cxn modelId="{64979025-25AE-4C94-BFA8-99748F5AA329}" type="presParOf" srcId="{0728A993-A257-4DFC-A973-83E3E2D823B4}" destId="{160D3F26-6F74-49D5-948E-6642D65F43CD}" srcOrd="7" destOrd="0" presId="urn:microsoft.com/office/officeart/2005/8/layout/default"/>
    <dgm:cxn modelId="{509FF12C-5CAC-42E6-8284-AE7A2FD9A196}" type="presParOf" srcId="{0728A993-A257-4DFC-A973-83E3E2D823B4}" destId="{6535F714-869E-4626-B274-2AF5DA6CAA85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6F18E9-A596-4C7F-8785-F0D585BED49E}">
      <dsp:nvSpPr>
        <dsp:cNvPr id="0" name=""/>
        <dsp:cNvSpPr/>
      </dsp:nvSpPr>
      <dsp:spPr>
        <a:xfrm>
          <a:off x="633459" y="815"/>
          <a:ext cx="2410234" cy="1446140"/>
        </a:xfrm>
        <a:prstGeom prst="rect">
          <a:avLst/>
        </a:prstGeom>
        <a:solidFill>
          <a:srgbClr val="2EC4B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/>
            <a:t>4ª maior frota mundial</a:t>
          </a:r>
          <a:r>
            <a:rPr lang="pt-BR" sz="1800" kern="1200"/>
            <a:t> de veículos leves movidos a GNV → </a:t>
          </a:r>
          <a:r>
            <a:rPr lang="pt-BR" sz="1800" b="1" kern="1200"/>
            <a:t>2,5 milhões</a:t>
          </a:r>
          <a:r>
            <a:rPr lang="pt-BR" sz="1800" kern="1200"/>
            <a:t> de unidades.</a:t>
          </a:r>
          <a:endParaRPr lang="en-US" sz="1800" kern="1200"/>
        </a:p>
      </dsp:txBody>
      <dsp:txXfrm>
        <a:off x="633459" y="815"/>
        <a:ext cx="2410234" cy="1446140"/>
      </dsp:txXfrm>
    </dsp:sp>
    <dsp:sp modelId="{AFEC2150-ED79-4DFB-BB02-588F345A6C12}">
      <dsp:nvSpPr>
        <dsp:cNvPr id="0" name=""/>
        <dsp:cNvSpPr/>
      </dsp:nvSpPr>
      <dsp:spPr>
        <a:xfrm>
          <a:off x="3284716" y="815"/>
          <a:ext cx="2410234" cy="1446140"/>
        </a:xfrm>
        <a:prstGeom prst="rect">
          <a:avLst/>
        </a:prstGeom>
        <a:solidFill>
          <a:srgbClr val="F77F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/>
            <a:t>Consumo médio</a:t>
          </a:r>
          <a:r>
            <a:rPr lang="pt-BR" sz="1800" kern="1200"/>
            <a:t> em 2024: </a:t>
          </a:r>
          <a:r>
            <a:rPr lang="pt-BR" sz="1800" b="1" kern="1200"/>
            <a:t>6,26 milhões m³/dia</a:t>
          </a:r>
          <a:r>
            <a:rPr lang="pt-BR" sz="1800" kern="1200"/>
            <a:t> (+5,5% vs. 2023).</a:t>
          </a:r>
          <a:endParaRPr lang="en-US" sz="1800" kern="1200"/>
        </a:p>
      </dsp:txBody>
      <dsp:txXfrm>
        <a:off x="3284716" y="815"/>
        <a:ext cx="2410234" cy="1446140"/>
      </dsp:txXfrm>
    </dsp:sp>
    <dsp:sp modelId="{2F82887E-9FBA-4CE9-BC6B-B847BCB272D0}">
      <dsp:nvSpPr>
        <dsp:cNvPr id="0" name=""/>
        <dsp:cNvSpPr/>
      </dsp:nvSpPr>
      <dsp:spPr>
        <a:xfrm>
          <a:off x="979725" y="1687979"/>
          <a:ext cx="4368959" cy="2137872"/>
        </a:xfrm>
        <a:prstGeom prst="rect">
          <a:avLst/>
        </a:prstGeom>
        <a:solidFill>
          <a:srgbClr val="00304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b="1" kern="1200"/>
            <a:t>Distribuição regional:</a:t>
          </a:r>
          <a:endParaRPr lang="en-US" sz="20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/>
            <a:t>Sudeste: </a:t>
          </a:r>
          <a:r>
            <a:rPr lang="pt-BR" sz="1600" b="1" kern="1200"/>
            <a:t>4,2 milhões m³/dia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/>
            <a:t>Nordeste: </a:t>
          </a:r>
          <a:r>
            <a:rPr lang="pt-BR" sz="1600" b="1" kern="1200"/>
            <a:t>1,4 milhão m³/dia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/>
            <a:t>Sul: </a:t>
          </a:r>
          <a:r>
            <a:rPr lang="pt-BR" sz="1600" b="1" kern="1200"/>
            <a:t>578 mil m³/dia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/>
            <a:t>Norte: </a:t>
          </a:r>
          <a:r>
            <a:rPr lang="pt-BR" sz="1600" b="1" kern="1200"/>
            <a:t>27 mil m³/dia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/>
            <a:t>Centro-Oeste: </a:t>
          </a:r>
          <a:r>
            <a:rPr lang="pt-BR" sz="1600" b="1" kern="1200"/>
            <a:t>18 mil m³/dia</a:t>
          </a:r>
          <a:endParaRPr lang="en-US" sz="1600" kern="1200"/>
        </a:p>
      </dsp:txBody>
      <dsp:txXfrm>
        <a:off x="979725" y="1687979"/>
        <a:ext cx="4368959" cy="2137872"/>
      </dsp:txXfrm>
    </dsp:sp>
    <dsp:sp modelId="{6D533D45-90D1-44A6-A597-1D67770EE9E0}">
      <dsp:nvSpPr>
        <dsp:cNvPr id="0" name=""/>
        <dsp:cNvSpPr/>
      </dsp:nvSpPr>
      <dsp:spPr>
        <a:xfrm>
          <a:off x="633459" y="4066875"/>
          <a:ext cx="2410234" cy="1446140"/>
        </a:xfrm>
        <a:prstGeom prst="rect">
          <a:avLst/>
        </a:prstGeom>
        <a:solidFill>
          <a:srgbClr val="F77F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/>
            <a:t>Postos com GNV:</a:t>
          </a:r>
          <a:r>
            <a:rPr lang="pt-BR" sz="1800" kern="1200"/>
            <a:t> cerca de </a:t>
          </a:r>
          <a:r>
            <a:rPr lang="pt-BR" sz="1800" b="1" kern="1200"/>
            <a:t>1,7 mil</a:t>
          </a:r>
          <a:r>
            <a:rPr lang="pt-BR" sz="1800" kern="1200"/>
            <a:t>, especialmente concentrados no litoral.</a:t>
          </a:r>
          <a:endParaRPr lang="en-US" sz="1800" kern="1200"/>
        </a:p>
      </dsp:txBody>
      <dsp:txXfrm>
        <a:off x="633459" y="4066875"/>
        <a:ext cx="2410234" cy="1446140"/>
      </dsp:txXfrm>
    </dsp:sp>
    <dsp:sp modelId="{6535F714-869E-4626-B274-2AF5DA6CAA85}">
      <dsp:nvSpPr>
        <dsp:cNvPr id="0" name=""/>
        <dsp:cNvSpPr/>
      </dsp:nvSpPr>
      <dsp:spPr>
        <a:xfrm>
          <a:off x="3284716" y="4066875"/>
          <a:ext cx="2410234" cy="1446140"/>
        </a:xfrm>
        <a:prstGeom prst="rect">
          <a:avLst/>
        </a:prstGeom>
        <a:solidFill>
          <a:srgbClr val="2EC4B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/>
            <a:t>Postos de alta vazão (veículos pesados):</a:t>
          </a:r>
          <a:r>
            <a:rPr lang="pt-BR" sz="1800" kern="1200"/>
            <a:t> crescimento de </a:t>
          </a:r>
          <a:r>
            <a:rPr lang="pt-BR" sz="1800" b="1" kern="1200"/>
            <a:t>202% (2023–2025)</a:t>
          </a:r>
          <a:r>
            <a:rPr lang="pt-BR" sz="1800" kern="1200"/>
            <a:t> → de 40 para 121 unidades.</a:t>
          </a:r>
          <a:endParaRPr lang="en-US" sz="1800" kern="1200"/>
        </a:p>
      </dsp:txBody>
      <dsp:txXfrm>
        <a:off x="3284716" y="4066875"/>
        <a:ext cx="2410234" cy="14461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3T01:07:26.85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24575,'0'5'0</inkml:trace>
</inkml:ink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9DB596-2DE4-431A-95A4-EA4565C74B40}" type="datetimeFigureOut">
              <a:rPr lang="pt-BR" smtClean="0"/>
              <a:t>11/09/2025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B1882-90E4-4432-BC4B-6674547D3AD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3680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4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7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7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9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3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9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0970" y="1805422"/>
            <a:ext cx="4764839" cy="3844263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pt-BR" sz="4800" b="1" dirty="0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Sistema de monitoramento de gás em postos com GNV</a:t>
            </a:r>
            <a:endParaRPr lang="pt-BR" sz="4800" dirty="0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7" name="Rectangle 8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 descr="Logotipo&#10;&#10;O conteúdo gerado por IA pode estar incorreto.">
            <a:extLst>
              <a:ext uri="{FF2B5EF4-FFF2-40B4-BE49-F238E27FC236}">
                <a16:creationId xmlns:a16="http://schemas.microsoft.com/office/drawing/2014/main" id="{F4DCA448-60D6-878C-9E42-803665FDE9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3230" b="3230"/>
          <a:stretch>
            <a:fillRect/>
          </a:stretch>
        </p:blipFill>
        <p:spPr>
          <a:xfrm>
            <a:off x="5957597" y="666728"/>
            <a:ext cx="5465791" cy="54657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8" name="Tinta 17">
                <a:extLst>
                  <a:ext uri="{FF2B5EF4-FFF2-40B4-BE49-F238E27FC236}">
                    <a16:creationId xmlns:a16="http://schemas.microsoft.com/office/drawing/2014/main" id="{26779983-1A8C-487F-D1EE-37BD7B0A279A}"/>
                  </a:ext>
                </a:extLst>
              </p14:cNvPr>
              <p14:cNvContentPartPr/>
              <p14:nvPr/>
            </p14:nvContentPartPr>
            <p14:xfrm>
              <a:off x="13367760" y="968829"/>
              <a:ext cx="360" cy="2160"/>
            </p14:xfrm>
          </p:contentPart>
        </mc:Choice>
        <mc:Fallback>
          <p:pic>
            <p:nvPicPr>
              <p:cNvPr id="18" name="Tinta 17">
                <a:extLst>
                  <a:ext uri="{FF2B5EF4-FFF2-40B4-BE49-F238E27FC236}">
                    <a16:creationId xmlns:a16="http://schemas.microsoft.com/office/drawing/2014/main" id="{26779983-1A8C-487F-D1EE-37BD7B0A279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358760" y="959829"/>
                <a:ext cx="18000" cy="19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04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4AFC32-36D1-D3EC-CFD1-5BFC8BBB2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55CA618-78A6-47F6-B865-E9315164F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053C09-0A1E-882B-EEBD-EB0D960AD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80" y="3956373"/>
            <a:ext cx="10071536" cy="1285054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</a:pPr>
            <a:r>
              <a:rPr lang="en-US" sz="6000" b="1" dirty="0" err="1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Protótipo</a:t>
            </a:r>
            <a:r>
              <a:rPr lang="en-US" sz="6000" b="1" dirty="0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 do site </a:t>
            </a:r>
            <a:r>
              <a:rPr lang="en-US" sz="6000" b="1" dirty="0" err="1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institucional</a:t>
            </a:r>
            <a:endParaRPr lang="en-US" sz="6000" b="1" dirty="0">
              <a:solidFill>
                <a:srgbClr val="003049"/>
              </a:solidFill>
              <a:latin typeface="Arial Unicode MS"/>
              <a:ea typeface="Arial Unicode MS"/>
              <a:cs typeface="Arial Unicode MS"/>
            </a:endParaRPr>
          </a:p>
        </p:txBody>
      </p:sp>
      <p:pic>
        <p:nvPicPr>
          <p:cNvPr id="3" name="Imagem 2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401B4366-6ADB-B296-2F19-B61E05A03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54" y="532355"/>
            <a:ext cx="5281533" cy="2933180"/>
          </a:xfrm>
          <a:prstGeom prst="rect">
            <a:avLst/>
          </a:prstGeom>
        </p:spPr>
      </p:pic>
      <p:pic>
        <p:nvPicPr>
          <p:cNvPr id="4" name="Imagem 3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9C505FF1-92E2-5CCA-F865-741B24A37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040" y="532356"/>
            <a:ext cx="5234934" cy="291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959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213650D-032E-DA03-C599-AC337A23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589" y="2448733"/>
            <a:ext cx="4142669" cy="176397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 defTabSz="914400">
              <a:lnSpc>
                <a:spcPct val="90000"/>
              </a:lnSpc>
            </a:pPr>
            <a:r>
              <a:rPr lang="en-US" sz="6600" b="1" dirty="0" err="1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Simulador</a:t>
            </a:r>
            <a:r>
              <a:rPr lang="en-US" sz="6600" b="1" dirty="0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 </a:t>
            </a:r>
            <a:r>
              <a:rPr lang="en-US" sz="6600" b="1" dirty="0" err="1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Financeiro</a:t>
            </a:r>
            <a:endParaRPr lang="en-US" sz="6600" b="1" dirty="0">
              <a:solidFill>
                <a:srgbClr val="003049"/>
              </a:solidFill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C084D5F-E4DB-2570-9584-A699459E3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453" y="868791"/>
            <a:ext cx="6742269" cy="5120418"/>
          </a:xfrm>
          <a:prstGeom prst="rect">
            <a:avLst/>
          </a:prstGeom>
          <a:ln w="127000" cap="sq">
            <a:solidFill>
              <a:srgbClr val="2EC4B6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7082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BB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8" name="Rectangle 208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9F2C70-1E05-90C9-DA89-F5417B80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09" y="679731"/>
            <a:ext cx="4171994" cy="3736540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6600" b="1" dirty="0" err="1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Tabela</a:t>
            </a:r>
            <a:r>
              <a:rPr lang="en-US" sz="6600" b="1" dirty="0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 de banco de dados</a:t>
            </a:r>
          </a:p>
        </p:txBody>
      </p:sp>
      <p:grpSp>
        <p:nvGrpSpPr>
          <p:cNvPr id="239" name="Group 21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Rectangle 212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1" name="Rectangle 21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7DDB30E-7274-2328-5268-C4D32DB46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4964" y="379900"/>
            <a:ext cx="4067751" cy="60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637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F6A6824-7810-8E62-CD4E-06D71E3DC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b">
            <a:normAutofit/>
          </a:bodyPr>
          <a:lstStyle/>
          <a:p>
            <a:r>
              <a:rPr lang="pt-BR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Arduino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1FF42A9-CD40-4D38-7638-B566E6CEA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 lnSpcReduction="10000"/>
          </a:bodyPr>
          <a:lstStyle/>
          <a:p>
            <a:pPr marL="0" indent="0" algn="just">
              <a:lnSpc>
                <a:spcPct val="90000"/>
              </a:lnSpc>
              <a:buNone/>
            </a:pPr>
            <a:r>
              <a:rPr lang="pt-BR" sz="1800"/>
              <a:t>O sensor precisa ser alimentado pelo </a:t>
            </a:r>
            <a:r>
              <a:rPr lang="pt-BR" sz="1800" b="1"/>
              <a:t>Arduino Uno </a:t>
            </a:r>
            <a:r>
              <a:rPr lang="pt-BR" sz="1800"/>
              <a:t>e requer </a:t>
            </a:r>
            <a:r>
              <a:rPr lang="pt-BR" sz="1800" b="1"/>
              <a:t>5 volts </a:t>
            </a:r>
            <a:r>
              <a:rPr lang="pt-BR" sz="1800"/>
              <a:t>(ou outra tensão adequada) para funcionar corretamente. Ele também </a:t>
            </a:r>
            <a:r>
              <a:rPr lang="pt-BR" sz="1800" b="1"/>
              <a:t>requer o GND, que é equivalente ao fio terra</a:t>
            </a:r>
            <a:r>
              <a:rPr lang="pt-BR" sz="1800"/>
              <a:t>, garantindo proteção contra sobrecarga e evitando que o equipamento queime. Além disso, é necessário escolher o tipo de entrada: analógica ou digital. No nosso caso, </a:t>
            </a:r>
            <a:r>
              <a:rPr lang="pt-BR" sz="1800" b="1"/>
              <a:t>utilizamos a entrada analógica</a:t>
            </a:r>
            <a:r>
              <a:rPr lang="pt-BR" sz="1800"/>
              <a:t>, pois ela consegue medir </a:t>
            </a:r>
            <a:r>
              <a:rPr lang="pt-BR" sz="1800" b="1"/>
              <a:t>variações contínuas</a:t>
            </a:r>
            <a:r>
              <a:rPr lang="pt-BR" sz="1800"/>
              <a:t> de sinal e nos permite saber </a:t>
            </a:r>
            <a:r>
              <a:rPr lang="pt-BR" sz="1800" b="1"/>
              <a:t>em porcentagem a intensidade do gás que o sensor ira captar.</a:t>
            </a:r>
            <a:endParaRPr lang="pt-BR" sz="180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3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agem 1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5EDA3731-09C3-646A-A282-2B2511D7D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38" y="1323126"/>
            <a:ext cx="5628018" cy="397887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3144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8F78B3-AED1-0B2A-C925-72D8679EB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0" name="Rectangle 1109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E4FD40A-C928-8C7C-FB8E-925650659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2829" y="2324089"/>
            <a:ext cx="3462305" cy="2280775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Código para o Arduino Uno</a:t>
            </a:r>
          </a:p>
        </p:txBody>
      </p:sp>
      <p:sp>
        <p:nvSpPr>
          <p:cNvPr id="1112" name="Rectangle 1111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4" name="Rectangle 1113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6" name="Rectangle 1115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37B46E2-6067-6283-0240-20CA02D06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17" y="187363"/>
            <a:ext cx="7323200" cy="5647380"/>
          </a:xfrm>
          <a:prstGeom prst="rect">
            <a:avLst/>
          </a:prstGeom>
          <a:ln w="127000" cap="sq">
            <a:solidFill>
              <a:srgbClr val="2EC4B6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0929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BB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EFC920F-B85A-4068-BD93-41064EDE9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5" y="5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C559108-BBAE-426C-8564-051D2BA6D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963837" y="2732147"/>
            <a:ext cx="5860051" cy="395784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2BC35EE-6650-42D2-AEFB-4B7CD1AFC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952C743-9049-4DFB-878B-2AB07B6E4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8646" y="922919"/>
            <a:ext cx="8333796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9A422EC-D36C-D830-616C-4BD801F8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840" y="1354963"/>
            <a:ext cx="3880777" cy="962953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pt-BR" sz="4000" b="1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Demonstração Linux VM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378913" y="2372170"/>
            <a:ext cx="329184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6B28CE-0B83-CD4E-BB9E-EADAB5108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9556" y="2508110"/>
            <a:ext cx="4528631" cy="3632493"/>
          </a:xfrm>
        </p:spPr>
        <p:txBody>
          <a:bodyPr anchor="ctr">
            <a:normAutofit lnSpcReduction="10000"/>
          </a:bodyPr>
          <a:lstStyle/>
          <a:p>
            <a:pPr marL="0" indent="0" algn="just">
              <a:lnSpc>
                <a:spcPct val="90000"/>
              </a:lnSpc>
              <a:buNone/>
            </a:pPr>
            <a:r>
              <a:rPr lang="pt-BR" sz="1600"/>
              <a:t>Uma máquina virtual é uma tecnologia </a:t>
            </a:r>
            <a:r>
              <a:rPr lang="pt-BR" sz="1600" b="1"/>
              <a:t>que emula sistemas de computação completos</a:t>
            </a:r>
            <a:r>
              <a:rPr lang="pt-BR" sz="1600"/>
              <a:t>, desde a CPU, a memória, o armazenamento, as interfaces de rede e o sistema operacional.</a:t>
            </a:r>
          </a:p>
          <a:p>
            <a:pPr marL="0" indent="0" algn="just">
              <a:lnSpc>
                <a:spcPct val="90000"/>
              </a:lnSpc>
              <a:buNone/>
            </a:pPr>
            <a:endParaRPr lang="pt-BR" sz="1600"/>
          </a:p>
          <a:p>
            <a:pPr marL="0" indent="0" algn="just">
              <a:lnSpc>
                <a:spcPct val="90000"/>
              </a:lnSpc>
              <a:buNone/>
            </a:pPr>
            <a:r>
              <a:rPr lang="pt-BR" sz="1600"/>
              <a:t>A relevância da Linux VM está na sua </a:t>
            </a:r>
            <a:r>
              <a:rPr lang="pt-BR" sz="1600" b="1"/>
              <a:t>estabilidade, segurança e flexibilidade</a:t>
            </a:r>
            <a:r>
              <a:rPr lang="pt-BR" sz="1600"/>
              <a:t>. Ela garante que o sistema funcione de forma </a:t>
            </a:r>
            <a:r>
              <a:rPr lang="pt-BR" sz="1600" b="1"/>
              <a:t>contínua</a:t>
            </a:r>
            <a:r>
              <a:rPr lang="pt-BR" sz="1600"/>
              <a:t> </a:t>
            </a:r>
            <a:r>
              <a:rPr lang="pt-BR" sz="1600" b="1"/>
              <a:t>e confiável</a:t>
            </a:r>
            <a:r>
              <a:rPr lang="pt-BR" sz="1600"/>
              <a:t>, </a:t>
            </a:r>
            <a:r>
              <a:rPr lang="pt-BR" sz="1600" b="1"/>
              <a:t>protegendo os dados críticos</a:t>
            </a:r>
            <a:r>
              <a:rPr lang="pt-BR" sz="1600"/>
              <a:t>, </a:t>
            </a:r>
            <a:r>
              <a:rPr lang="pt-BR" sz="1600" b="1"/>
              <a:t>facilitando atualizações e permitindo a expansão</a:t>
            </a:r>
            <a:r>
              <a:rPr lang="pt-BR" sz="1600"/>
              <a:t> do projeto para múltiplos sensores ou postos. </a:t>
            </a:r>
          </a:p>
          <a:p>
            <a:pPr marL="0" indent="0" algn="just">
              <a:lnSpc>
                <a:spcPct val="90000"/>
              </a:lnSpc>
              <a:buNone/>
            </a:pPr>
            <a:endParaRPr lang="pt-BR" sz="1600"/>
          </a:p>
          <a:p>
            <a:pPr marL="0" indent="0" algn="just">
              <a:lnSpc>
                <a:spcPct val="90000"/>
              </a:lnSpc>
              <a:buNone/>
            </a:pPr>
            <a:r>
              <a:rPr lang="pt-BR" sz="1600"/>
              <a:t>Dessa forma, a Linux VM </a:t>
            </a:r>
            <a:r>
              <a:rPr lang="pt-BR" sz="1600" b="1"/>
              <a:t>assegura que o monitoramento de gases seja eficiente, seguro e escalável</a:t>
            </a:r>
            <a:r>
              <a:rPr lang="pt-BR" sz="1600"/>
              <a:t>, reforçando a proteção de funcionários, clientes e da infraestrutura do posto. </a:t>
            </a:r>
          </a:p>
        </p:txBody>
      </p:sp>
      <p:pic>
        <p:nvPicPr>
          <p:cNvPr id="4" name="Picture 2" descr="Ícone&#10;&#10;O conteúdo gerado por IA pode estar incorreto.">
            <a:extLst>
              <a:ext uri="{FF2B5EF4-FFF2-40B4-BE49-F238E27FC236}">
                <a16:creationId xmlns:a16="http://schemas.microsoft.com/office/drawing/2014/main" id="{910A41C4-7E63-BE86-9765-45746EF62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2" r="11081" b="-1"/>
          <a:stretch>
            <a:fillRect/>
          </a:stretch>
        </p:blipFill>
        <p:spPr bwMode="auto">
          <a:xfrm>
            <a:off x="6878183" y="1857458"/>
            <a:ext cx="2915542" cy="3751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5372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BB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BDCB3992-7E2C-9ED7-13AF-FDEE9F13F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198" y="1201945"/>
            <a:ext cx="3421604" cy="342160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27F2DED-8919-39B5-11C9-99BA29171630}"/>
              </a:ext>
            </a:extLst>
          </p:cNvPr>
          <p:cNvSpPr txBox="1">
            <a:spLocks/>
          </p:cNvSpPr>
          <p:nvPr/>
        </p:nvSpPr>
        <p:spPr>
          <a:xfrm>
            <a:off x="2219470" y="4063816"/>
            <a:ext cx="7886410" cy="1348065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1" dirty="0">
                <a:solidFill>
                  <a:srgbClr val="FFFFFF"/>
                </a:solidFill>
                <a:latin typeface="Arial Unicode MS"/>
                <a:ea typeface="Arial Unicode MS"/>
                <a:cs typeface="Arial Unicode MS"/>
              </a:rPr>
              <a:t>OBRIGADO!</a:t>
            </a:r>
            <a:endParaRPr lang="pt-BR" sz="6600" b="1" dirty="0">
              <a:solidFill>
                <a:srgbClr val="FFFFFF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66345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C4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591A5E-53E1-3338-BEBC-97B14B68E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1768" y="230234"/>
            <a:ext cx="6562165" cy="1143000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pt-BR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Colaboradores</a:t>
            </a:r>
          </a:p>
        </p:txBody>
      </p:sp>
      <p:pic>
        <p:nvPicPr>
          <p:cNvPr id="5" name="Espaço Reservado para Conteúdo 4" descr="Homem de camisa branca sorrindo&#10;&#10;O conteúdo gerado por IA pode estar incorreto.">
            <a:extLst>
              <a:ext uri="{FF2B5EF4-FFF2-40B4-BE49-F238E27FC236}">
                <a16:creationId xmlns:a16="http://schemas.microsoft.com/office/drawing/2014/main" id="{68DBBE7A-913E-1C02-21DA-1E24E5C24E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2688" y="1863431"/>
            <a:ext cx="1338337" cy="1338337"/>
          </a:xfrm>
          <a:prstGeom prst="ellipse">
            <a:avLst/>
          </a:prstGeom>
          <a:ln w="63500" cap="rnd">
            <a:solidFill>
              <a:srgbClr val="F77F0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m 6" descr="Pessoa posando para foto&#10;&#10;O conteúdo gerado por IA pode estar incorreto.">
            <a:extLst>
              <a:ext uri="{FF2B5EF4-FFF2-40B4-BE49-F238E27FC236}">
                <a16:creationId xmlns:a16="http://schemas.microsoft.com/office/drawing/2014/main" id="{B80877A9-7F2A-9462-3743-5A5676873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745" y="1863431"/>
            <a:ext cx="1338337" cy="1338337"/>
          </a:xfrm>
          <a:prstGeom prst="ellipse">
            <a:avLst/>
          </a:prstGeom>
          <a:ln w="63500" cap="rnd">
            <a:solidFill>
              <a:srgbClr val="003049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Imagem 8" descr="Rosto de homem sorrindo&#10;&#10;O conteúdo gerado por IA pode estar incorreto.">
            <a:extLst>
              <a:ext uri="{FF2B5EF4-FFF2-40B4-BE49-F238E27FC236}">
                <a16:creationId xmlns:a16="http://schemas.microsoft.com/office/drawing/2014/main" id="{EE244248-6500-99B2-7D0F-33A6CD5C7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289" y="4174022"/>
            <a:ext cx="1338337" cy="1338337"/>
          </a:xfrm>
          <a:prstGeom prst="ellipse">
            <a:avLst/>
          </a:prstGeom>
          <a:ln w="63500" cap="rnd">
            <a:solidFill>
              <a:srgbClr val="2EC4B6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Imagem 10" descr="Homem de camisa branca sorrindo&#10;&#10;O conteúdo gerado por IA pode estar incorreto.">
            <a:extLst>
              <a:ext uri="{FF2B5EF4-FFF2-40B4-BE49-F238E27FC236}">
                <a16:creationId xmlns:a16="http://schemas.microsoft.com/office/drawing/2014/main" id="{50F2E46E-04E5-7FCD-29E5-07BD608870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4745" y="1857925"/>
            <a:ext cx="1338337" cy="1338337"/>
          </a:xfrm>
          <a:prstGeom prst="ellipse">
            <a:avLst/>
          </a:prstGeom>
          <a:ln w="63500" cap="rnd">
            <a:solidFill>
              <a:srgbClr val="C4BBB8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Imagem 12" descr="Homem sorrindo em fundo branco&#10;&#10;O conteúdo gerado por IA pode estar incorreto.">
            <a:extLst>
              <a:ext uri="{FF2B5EF4-FFF2-40B4-BE49-F238E27FC236}">
                <a16:creationId xmlns:a16="http://schemas.microsoft.com/office/drawing/2014/main" id="{9AE0C870-49F6-F462-D605-23F62F7F65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4230" y="4174022"/>
            <a:ext cx="1338337" cy="1338337"/>
          </a:xfrm>
          <a:prstGeom prst="ellipse">
            <a:avLst/>
          </a:prstGeom>
          <a:ln w="63500" cap="rnd">
            <a:solidFill>
              <a:srgbClr val="F77F0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Imagem 14" descr="Mulher de cabelos longos sorrindo&#10;&#10;O conteúdo gerado por IA pode estar incorreto.">
            <a:extLst>
              <a:ext uri="{FF2B5EF4-FFF2-40B4-BE49-F238E27FC236}">
                <a16:creationId xmlns:a16="http://schemas.microsoft.com/office/drawing/2014/main" id="{3C54B893-CE58-910F-8B9E-FB131B2D68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2245" y="4174022"/>
            <a:ext cx="1338337" cy="1338337"/>
          </a:xfrm>
          <a:prstGeom prst="ellipse">
            <a:avLst/>
          </a:prstGeom>
          <a:ln w="63500" cap="rnd">
            <a:solidFill>
              <a:srgbClr val="003049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Imagem 16" descr="Rosto de homem visto de perto&#10;&#10;O conteúdo gerado por IA pode estar incorreto.">
            <a:extLst>
              <a:ext uri="{FF2B5EF4-FFF2-40B4-BE49-F238E27FC236}">
                <a16:creationId xmlns:a16="http://schemas.microsoft.com/office/drawing/2014/main" id="{08F67406-31E5-C256-A7FF-1D9D6282BC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9745" y="1849451"/>
            <a:ext cx="1338337" cy="1338337"/>
          </a:xfrm>
          <a:prstGeom prst="ellipse">
            <a:avLst/>
          </a:prstGeom>
          <a:ln w="63500" cap="rnd">
            <a:solidFill>
              <a:srgbClr val="2EC4B6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EF019CD0-6BBB-611C-1551-8F887A0DFD01}"/>
              </a:ext>
            </a:extLst>
          </p:cNvPr>
          <p:cNvSpPr txBox="1"/>
          <p:nvPr/>
        </p:nvSpPr>
        <p:spPr>
          <a:xfrm>
            <a:off x="4185553" y="3328939"/>
            <a:ext cx="17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Giovanni Angel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245955F1-5F05-049C-DC70-B6D229630625}"/>
              </a:ext>
            </a:extLst>
          </p:cNvPr>
          <p:cNvSpPr txBox="1"/>
          <p:nvPr/>
        </p:nvSpPr>
        <p:spPr>
          <a:xfrm>
            <a:off x="2115599" y="3315368"/>
            <a:ext cx="1943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Felipe Patrocínio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C054F9C-DE12-B000-AF30-7EED9C26503F}"/>
              </a:ext>
            </a:extLst>
          </p:cNvPr>
          <p:cNvSpPr txBox="1"/>
          <p:nvPr/>
        </p:nvSpPr>
        <p:spPr>
          <a:xfrm>
            <a:off x="2821912" y="5569211"/>
            <a:ext cx="2182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Leonardo Tomas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3414CFA-7E12-1204-4EEA-CEF301B6D6AC}"/>
              </a:ext>
            </a:extLst>
          </p:cNvPr>
          <p:cNvSpPr txBox="1"/>
          <p:nvPr/>
        </p:nvSpPr>
        <p:spPr>
          <a:xfrm>
            <a:off x="6178921" y="3332723"/>
            <a:ext cx="1740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João Henrique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0D4B624A-C2DE-0139-7CE0-2978385E8CA9}"/>
              </a:ext>
            </a:extLst>
          </p:cNvPr>
          <p:cNvSpPr txBox="1"/>
          <p:nvPr/>
        </p:nvSpPr>
        <p:spPr>
          <a:xfrm>
            <a:off x="7927444" y="3328760"/>
            <a:ext cx="2011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Kayke Rodrigues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440DE69D-134C-53FD-A05D-0B948DC80029}"/>
              </a:ext>
            </a:extLst>
          </p:cNvPr>
          <p:cNvSpPr txBox="1"/>
          <p:nvPr/>
        </p:nvSpPr>
        <p:spPr>
          <a:xfrm>
            <a:off x="7177360" y="5569211"/>
            <a:ext cx="156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Wagner Reis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23CA9027-539E-0F19-7795-D8E0F4735136}"/>
              </a:ext>
            </a:extLst>
          </p:cNvPr>
          <p:cNvSpPr txBox="1"/>
          <p:nvPr/>
        </p:nvSpPr>
        <p:spPr>
          <a:xfrm>
            <a:off x="5269927" y="5569211"/>
            <a:ext cx="1482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Luana </a:t>
            </a:r>
            <a:r>
              <a:rPr lang="pt-BR" b="1" dirty="0" err="1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Tejon</a:t>
            </a:r>
            <a:endParaRPr lang="pt-BR" b="1" dirty="0">
              <a:solidFill>
                <a:srgbClr val="003049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42316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29" grpId="0"/>
      <p:bldP spid="31" grpId="0"/>
      <p:bldP spid="32" grpId="0"/>
      <p:bldP spid="33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BBB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33F11B-9C47-2181-FA99-9306AA564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75008-6832-2A5A-3C19-48DFA770E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743" y="1160518"/>
            <a:ext cx="4237863" cy="502082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lstStyle/>
          <a:p>
            <a:r>
              <a:rPr lang="pt-BR" sz="5000" b="1" dirty="0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Mercado de GNV no Brasil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3081528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8FDFE016-4B1D-C5F3-7CC5-B05A4910F9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732519"/>
              </p:ext>
            </p:extLst>
          </p:nvPr>
        </p:nvGraphicFramePr>
        <p:xfrm>
          <a:off x="5501640" y="676656"/>
          <a:ext cx="6328410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2AA9F691-46CA-20CD-158E-0E304703B69E}"/>
              </a:ext>
            </a:extLst>
          </p:cNvPr>
          <p:cNvSpPr txBox="1"/>
          <p:nvPr/>
        </p:nvSpPr>
        <p:spPr>
          <a:xfrm>
            <a:off x="10131435" y="6182971"/>
            <a:ext cx="115744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200" i="1"/>
              <a:t>Dados</a:t>
            </a:r>
            <a:r>
              <a:rPr lang="pt-BR" sz="1200" i="1">
                <a:solidFill>
                  <a:srgbClr val="000000"/>
                </a:solidFill>
              </a:rPr>
              <a:t>:</a:t>
            </a:r>
            <a:r>
              <a:rPr lang="pt-BR" sz="1400" i="1">
                <a:solidFill>
                  <a:srgbClr val="003049"/>
                </a:solidFill>
              </a:rPr>
              <a:t> </a:t>
            </a:r>
            <a:r>
              <a:rPr lang="pt-BR" sz="1200" i="1" err="1"/>
              <a:t>Abegás</a:t>
            </a:r>
            <a:endParaRPr lang="pt-BR" sz="1400" i="1" err="1"/>
          </a:p>
        </p:txBody>
      </p:sp>
    </p:spTree>
    <p:extLst>
      <p:ext uri="{BB962C8B-B14F-4D97-AF65-F5344CB8AC3E}">
        <p14:creationId xmlns:p14="http://schemas.microsoft.com/office/powerpoint/2010/main" val="2175169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b">
            <a:normAutofit/>
          </a:bodyPr>
          <a:lstStyle/>
          <a:p>
            <a:r>
              <a:rPr lang="pt-BR" sz="5400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Contextualização</a:t>
            </a:r>
          </a:p>
        </p:txBody>
      </p:sp>
      <p:sp>
        <p:nvSpPr>
          <p:cNvPr id="1049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493" y="2071316"/>
            <a:ext cx="6530935" cy="411917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pt-BR" sz="1800" b="1"/>
              <a:t>O que é GNV?</a:t>
            </a:r>
            <a:endParaRPr lang="pt-BR" sz="1800" b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pt-BR" sz="1800">
              <a:ea typeface="Calibri"/>
              <a:cs typeface="Calibri"/>
            </a:endParaRPr>
          </a:p>
          <a:p>
            <a:pPr marL="0" indent="0" algn="just">
              <a:lnSpc>
                <a:spcPct val="90000"/>
              </a:lnSpc>
              <a:buNone/>
            </a:pPr>
            <a:r>
              <a:rPr lang="pt-BR" sz="1800"/>
              <a:t>Comercializado desde 1991 no Brasil, o </a:t>
            </a:r>
            <a:r>
              <a:rPr lang="pt-BR" sz="1800" b="1"/>
              <a:t>Gás Natural Veicular </a:t>
            </a:r>
            <a:r>
              <a:rPr lang="pt-BR" sz="1800"/>
              <a:t>é um combustível composto principalmente do </a:t>
            </a:r>
            <a:r>
              <a:rPr lang="pt-BR" sz="1800" b="1"/>
              <a:t>metano.</a:t>
            </a:r>
          </a:p>
          <a:p>
            <a:pPr marL="0" indent="0" algn="just">
              <a:lnSpc>
                <a:spcPct val="90000"/>
              </a:lnSpc>
              <a:buNone/>
            </a:pPr>
            <a:endParaRPr lang="pt-BR" sz="1800"/>
          </a:p>
          <a:p>
            <a:pPr algn="just">
              <a:lnSpc>
                <a:spcPct val="90000"/>
              </a:lnSpc>
            </a:pPr>
            <a:r>
              <a:rPr lang="pt-BR" sz="1600"/>
              <a:t>Mais </a:t>
            </a:r>
            <a:r>
              <a:rPr lang="pt-BR" sz="1600" b="1"/>
              <a:t>limpo: </a:t>
            </a:r>
            <a:r>
              <a:rPr lang="pt-BR" sz="1600"/>
              <a:t>emite menos gases poluentes; </a:t>
            </a:r>
            <a:endParaRPr lang="pt-BR" sz="1600">
              <a:ea typeface="Calibri"/>
              <a:cs typeface="Calibri"/>
            </a:endParaRPr>
          </a:p>
          <a:p>
            <a:pPr algn="just">
              <a:lnSpc>
                <a:spcPct val="90000"/>
              </a:lnSpc>
            </a:pPr>
            <a:r>
              <a:rPr lang="pt-BR" sz="1600"/>
              <a:t>Mais </a:t>
            </a:r>
            <a:r>
              <a:rPr lang="pt-BR" sz="1600" b="1"/>
              <a:t>econômico: </a:t>
            </a:r>
            <a:r>
              <a:rPr lang="pt-BR" sz="1600"/>
              <a:t>custa menos que a gasolina e o etanol; </a:t>
            </a:r>
            <a:endParaRPr lang="pt-BR" sz="1600">
              <a:ea typeface="Calibri"/>
              <a:cs typeface="Calibri"/>
            </a:endParaRPr>
          </a:p>
          <a:p>
            <a:pPr algn="just">
              <a:lnSpc>
                <a:spcPct val="90000"/>
              </a:lnSpc>
            </a:pPr>
            <a:r>
              <a:rPr lang="pt-BR" sz="1600"/>
              <a:t>Maior</a:t>
            </a:r>
            <a:r>
              <a:rPr lang="pt-BR" sz="1600" b="1"/>
              <a:t> rendimento: </a:t>
            </a:r>
            <a:r>
              <a:rPr lang="pt-BR" sz="1600"/>
              <a:t>comparado com os combustíveis tradicionais.</a:t>
            </a:r>
            <a:endParaRPr lang="pt-BR" sz="1600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pt-BR" sz="1800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pt-BR" sz="1800" b="1"/>
              <a:t>Como funciona a instalação?</a:t>
            </a:r>
          </a:p>
          <a:p>
            <a:pPr marL="0" indent="0">
              <a:lnSpc>
                <a:spcPct val="90000"/>
              </a:lnSpc>
              <a:buNone/>
            </a:pPr>
            <a:br>
              <a:rPr lang="pt-BR" sz="1800"/>
            </a:br>
            <a:r>
              <a:rPr lang="pt-BR" sz="1800"/>
              <a:t>É necessário instalar um </a:t>
            </a:r>
            <a:r>
              <a:rPr lang="pt-BR" sz="1800" b="1"/>
              <a:t>kit GNV </a:t>
            </a:r>
            <a:r>
              <a:rPr lang="pt-BR" sz="1800"/>
              <a:t>no veículo em uma </a:t>
            </a:r>
            <a:r>
              <a:rPr lang="pt-BR" sz="1800" b="1"/>
              <a:t>oficina especializada </a:t>
            </a:r>
            <a:r>
              <a:rPr lang="pt-BR" sz="1800"/>
              <a:t>e</a:t>
            </a:r>
            <a:r>
              <a:rPr lang="pt-BR" sz="1800" b="1"/>
              <a:t> </a:t>
            </a:r>
            <a:r>
              <a:rPr lang="pt-BR" sz="1800"/>
              <a:t>autorizada pelo </a:t>
            </a:r>
            <a:r>
              <a:rPr lang="pt-BR" sz="1800" b="1"/>
              <a:t>INMETRO</a:t>
            </a:r>
            <a:r>
              <a:rPr lang="pt-BR" sz="1800"/>
              <a:t>, o equipamento é </a:t>
            </a:r>
            <a:r>
              <a:rPr lang="pt-BR" sz="1800" b="1"/>
              <a:t>instalado geralmente no porta-malas </a:t>
            </a:r>
            <a:r>
              <a:rPr lang="pt-BR" sz="1800"/>
              <a:t>e </a:t>
            </a:r>
            <a:r>
              <a:rPr lang="pt-BR" sz="1800" b="1"/>
              <a:t>inclui um cilindro </a:t>
            </a:r>
            <a:r>
              <a:rPr lang="pt-BR" sz="1800"/>
              <a:t>para armazenar o gás.</a:t>
            </a:r>
            <a:endParaRPr lang="pt-BR" sz="1800">
              <a:ea typeface="Calibri"/>
              <a:cs typeface="Calibri"/>
            </a:endParaRPr>
          </a:p>
        </p:txBody>
      </p:sp>
      <p:pic>
        <p:nvPicPr>
          <p:cNvPr id="1026" name="Picture 2" descr="GNV foi tendência promissora, mas não vale mais a pena">
            <a:extLst>
              <a:ext uri="{FF2B5EF4-FFF2-40B4-BE49-F238E27FC236}">
                <a16:creationId xmlns:a16="http://schemas.microsoft.com/office/drawing/2014/main" id="{61FD8CDF-C493-CC2B-9192-256B9E251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68" r="12816" b="2"/>
          <a:stretch>
            <a:fillRect/>
          </a:stretch>
        </p:blipFill>
        <p:spPr bwMode="auto">
          <a:xfrm>
            <a:off x="7675658" y="2093976"/>
            <a:ext cx="3941064" cy="409651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481CD6-836F-B4DB-B33F-62D034AC1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" name="Rectangle 111">
            <a:extLst>
              <a:ext uri="{FF2B5EF4-FFF2-40B4-BE49-F238E27FC236}">
                <a16:creationId xmlns:a16="http://schemas.microsoft.com/office/drawing/2014/main" id="{A6D37EE4-EA1B-46EE-A54B-5233C63C9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66382F-50BE-AE1C-A0FF-6FA17F14F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47013" cy="1434415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b">
            <a:normAutofit/>
          </a:bodyPr>
          <a:lstStyle/>
          <a:p>
            <a:r>
              <a:rPr lang="pt-BR" sz="5400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Desafios</a:t>
            </a:r>
          </a:p>
        </p:txBody>
      </p:sp>
      <p:sp>
        <p:nvSpPr>
          <p:cNvPr id="123" name="sketch line">
            <a:extLst>
              <a:ext uri="{FF2B5EF4-FFF2-40B4-BE49-F238E27FC236}">
                <a16:creationId xmlns:a16="http://schemas.microsoft.com/office/drawing/2014/main" id="{927D5270-6648-4CC1-8F78-48BE299CA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767709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Pessoa de roupa preta&#10;&#10;O conteúdo gerado por IA pode estar incorreto.">
            <a:extLst>
              <a:ext uri="{FF2B5EF4-FFF2-40B4-BE49-F238E27FC236}">
                <a16:creationId xmlns:a16="http://schemas.microsoft.com/office/drawing/2014/main" id="{11A7414D-AFB8-BC22-353A-7699B1847D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574" r="28510" b="2"/>
          <a:stretch>
            <a:fillRect/>
          </a:stretch>
        </p:blipFill>
        <p:spPr>
          <a:xfrm>
            <a:off x="572492" y="2002056"/>
            <a:ext cx="3943849" cy="418406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7038A-2B0A-3FB2-69D2-1A6C8F8ED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955" y="2071316"/>
            <a:ext cx="6713552" cy="4114800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r>
              <a:rPr lang="pt-BR" sz="2400"/>
              <a:t>A manutenção preventiva é essencial: cilindros devem ser inspecionados a cada </a:t>
            </a:r>
            <a:r>
              <a:rPr lang="pt-BR" sz="2400" b="1"/>
              <a:t>cinco anos</a:t>
            </a:r>
            <a:r>
              <a:rPr lang="pt-BR" sz="2400"/>
              <a:t> em oficinas credenciadas. Porém, </a:t>
            </a:r>
            <a:r>
              <a:rPr lang="pt-BR" sz="2400" b="1"/>
              <a:t>em 2025</a:t>
            </a:r>
            <a:r>
              <a:rPr lang="pt-BR" sz="2400"/>
              <a:t>, mais de </a:t>
            </a:r>
            <a:r>
              <a:rPr lang="pt-BR" sz="2400" b="1"/>
              <a:t>60% </a:t>
            </a:r>
            <a:r>
              <a:rPr lang="pt-BR" sz="2400"/>
              <a:t>da frota do Rio de Janeiro e cerca de </a:t>
            </a:r>
            <a:r>
              <a:rPr lang="pt-BR" sz="2400" b="1"/>
              <a:t>78% </a:t>
            </a:r>
            <a:r>
              <a:rPr lang="pt-BR" sz="2400"/>
              <a:t>em São Paulo circulavam de forma irregular. </a:t>
            </a:r>
          </a:p>
          <a:p>
            <a:pPr marL="0" indent="0" algn="just">
              <a:buNone/>
            </a:pPr>
            <a:endParaRPr lang="pt-BR" sz="2400"/>
          </a:p>
          <a:p>
            <a:pPr marL="0" indent="0" algn="just">
              <a:buNone/>
            </a:pPr>
            <a:r>
              <a:rPr lang="pt-BR" sz="2400"/>
              <a:t>Dados da </a:t>
            </a:r>
            <a:r>
              <a:rPr lang="pt-BR" sz="2400" b="1"/>
              <a:t>ANP</a:t>
            </a:r>
            <a:r>
              <a:rPr lang="pt-BR" sz="2400"/>
              <a:t> indicam que aproximadamente </a:t>
            </a:r>
            <a:r>
              <a:rPr lang="pt-BR" sz="2400" b="1"/>
              <a:t>96% dos acidentes </a:t>
            </a:r>
            <a:r>
              <a:rPr lang="pt-BR" sz="2400"/>
              <a:t>no abastecimento ocorrem devido ao uso de </a:t>
            </a:r>
            <a:r>
              <a:rPr lang="pt-BR" sz="2400" b="1"/>
              <a:t>cilindros e componentes irregulares</a:t>
            </a:r>
            <a:r>
              <a:rPr lang="pt-BR" sz="2400"/>
              <a:t>, muitas vezes instalados clandestinamente. </a:t>
            </a:r>
          </a:p>
          <a:p>
            <a:pPr marL="0" indent="0">
              <a:buNone/>
            </a:pPr>
            <a:endParaRPr lang="pt-BR" sz="2200"/>
          </a:p>
        </p:txBody>
      </p:sp>
    </p:spTree>
    <p:extLst>
      <p:ext uri="{BB962C8B-B14F-4D97-AF65-F5344CB8AC3E}">
        <p14:creationId xmlns:p14="http://schemas.microsoft.com/office/powerpoint/2010/main" val="3237096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1C7876-BD9D-1763-071B-6C59FD0A6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3" name="Rectangle 11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0D5CB-2249-F574-CA35-FD9F54D71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b">
            <a:normAutofit/>
          </a:bodyPr>
          <a:lstStyle/>
          <a:p>
            <a:r>
              <a:rPr lang="pt-BR" sz="5400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Problema</a:t>
            </a:r>
          </a:p>
        </p:txBody>
      </p:sp>
      <p:pic>
        <p:nvPicPr>
          <p:cNvPr id="5" name="Imagem 4" descr="Carro parado na rua&#10;&#10;O conteúdo gerado por IA pode estar incorreto.">
            <a:extLst>
              <a:ext uri="{FF2B5EF4-FFF2-40B4-BE49-F238E27FC236}">
                <a16:creationId xmlns:a16="http://schemas.microsoft.com/office/drawing/2014/main" id="{4D66771F-8AFF-5614-72BE-1C749E2CE6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058" r="23611" b="-1"/>
          <a:stretch>
            <a:fillRect/>
          </a:stretch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4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DCECC-100C-C11F-325B-74BCCE81D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lnSpc>
                <a:spcPct val="90000"/>
              </a:lnSpc>
              <a:buNone/>
            </a:pPr>
            <a:r>
              <a:rPr lang="pt-BR" sz="2000" b="1"/>
              <a:t>Riscos e acidentes durante o abastecimento de GNV</a:t>
            </a:r>
            <a:br>
              <a:rPr lang="pt-BR" sz="2000"/>
            </a:br>
            <a:br>
              <a:rPr lang="pt-BR" sz="2000"/>
            </a:br>
            <a:r>
              <a:rPr lang="pt-BR" sz="2000"/>
              <a:t>Conforme o limite estabelecido pela ANP, o abastecimento de veículos com GNV envolve </a:t>
            </a:r>
            <a:r>
              <a:rPr lang="pt-BR" sz="2000" b="1"/>
              <a:t>altas pressões </a:t>
            </a:r>
            <a:r>
              <a:rPr lang="pt-BR" sz="2000"/>
              <a:t>(até 220 bar).</a:t>
            </a:r>
          </a:p>
          <a:p>
            <a:pPr marL="0" indent="0" algn="just">
              <a:lnSpc>
                <a:spcPct val="90000"/>
              </a:lnSpc>
              <a:buNone/>
            </a:pPr>
            <a:endParaRPr lang="pt-BR" sz="2000"/>
          </a:p>
          <a:p>
            <a:pPr marL="0" indent="0" algn="just">
              <a:lnSpc>
                <a:spcPct val="90000"/>
              </a:lnSpc>
              <a:buNone/>
            </a:pPr>
            <a:r>
              <a:rPr lang="pt-BR" sz="2000" b="1"/>
              <a:t>Quando essa norma não é respeitada, os riscos aumentam</a:t>
            </a:r>
            <a:r>
              <a:rPr lang="pt-BR" sz="2000"/>
              <a:t>, já que pressões acima do permitido podem </a:t>
            </a:r>
            <a:r>
              <a:rPr lang="pt-BR" sz="2000" b="1"/>
              <a:t>provocar falhas nos bicos de abastecimento, válvulas e até rupturas nos cilindros,</a:t>
            </a:r>
            <a:r>
              <a:rPr lang="pt-BR" sz="2000"/>
              <a:t> ocasionando em </a:t>
            </a:r>
            <a:r>
              <a:rPr lang="pt-BR" sz="2000" b="1"/>
              <a:t>vazamentos e até explosões, </a:t>
            </a:r>
            <a:r>
              <a:rPr lang="pt-BR" sz="2000"/>
              <a:t>expondo o posto a </a:t>
            </a:r>
            <a:r>
              <a:rPr lang="pt-BR" sz="2000" b="1"/>
              <a:t>riscos graves de acidente se não tiver um sistema de monitoramento adequado. </a:t>
            </a:r>
          </a:p>
          <a:p>
            <a:pPr marL="0" indent="0" algn="just">
              <a:lnSpc>
                <a:spcPct val="90000"/>
              </a:lnSpc>
              <a:buNone/>
            </a:pPr>
            <a:br>
              <a:rPr lang="pt-BR" sz="2000" b="1"/>
            </a:br>
            <a:r>
              <a:rPr lang="pt-BR" sz="2000"/>
              <a:t>Além disso, o uso de </a:t>
            </a:r>
            <a:r>
              <a:rPr lang="pt-BR" sz="2000" b="1"/>
              <a:t>componentes não homologados </a:t>
            </a:r>
            <a:r>
              <a:rPr lang="pt-BR" sz="2000"/>
              <a:t>pelo Inmetro também </a:t>
            </a:r>
            <a:r>
              <a:rPr lang="pt-BR" sz="2000" b="1"/>
              <a:t>agrava esses riscos.</a:t>
            </a:r>
          </a:p>
          <a:p>
            <a:pPr marL="0" indent="0">
              <a:lnSpc>
                <a:spcPct val="90000"/>
              </a:lnSpc>
              <a:buNone/>
            </a:pPr>
            <a:endParaRPr lang="pt-BR" sz="1700"/>
          </a:p>
          <a:p>
            <a:pPr marL="0" indent="0">
              <a:lnSpc>
                <a:spcPct val="90000"/>
              </a:lnSpc>
              <a:buNone/>
            </a:pPr>
            <a:endParaRPr lang="pt-BR" sz="1700"/>
          </a:p>
        </p:txBody>
      </p:sp>
    </p:spTree>
    <p:extLst>
      <p:ext uri="{BB962C8B-B14F-4D97-AF65-F5344CB8AC3E}">
        <p14:creationId xmlns:p14="http://schemas.microsoft.com/office/powerpoint/2010/main" val="3882821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E47434-B845-FE95-381B-D60AB0E9A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6" name="Rectangle 117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87C595C-AA35-F810-3ECB-2C14BDD0B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b">
            <a:normAutofit/>
          </a:bodyPr>
          <a:lstStyle/>
          <a:p>
            <a:r>
              <a:rPr lang="pt-BR" sz="5400" b="1" dirty="0">
                <a:solidFill>
                  <a:srgbClr val="00304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Solução proposta</a:t>
            </a:r>
          </a:p>
        </p:txBody>
      </p:sp>
      <p:sp>
        <p:nvSpPr>
          <p:cNvPr id="117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CA1F6E7E-B9E9-D37B-9674-5A4D5CB9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7123707" cy="4119172"/>
          </a:xfrm>
        </p:spPr>
        <p:txBody>
          <a:bodyPr anchor="t">
            <a:normAutofit lnSpcReduction="10000"/>
          </a:bodyPr>
          <a:lstStyle/>
          <a:p>
            <a:pPr algn="just">
              <a:lnSpc>
                <a:spcPct val="90000"/>
              </a:lnSpc>
            </a:pPr>
            <a:r>
              <a:rPr lang="pt-BR" sz="2000"/>
              <a:t>Criar um </a:t>
            </a:r>
            <a:r>
              <a:rPr lang="pt-BR" sz="2000" b="1"/>
              <a:t>sistema de monitoramento contínuo </a:t>
            </a:r>
            <a:r>
              <a:rPr lang="pt-BR" sz="2000"/>
              <a:t>por meio de um</a:t>
            </a:r>
            <a:r>
              <a:rPr lang="pt-BR" sz="2000" b="1"/>
              <a:t> sensor de gás inflamável</a:t>
            </a:r>
            <a:r>
              <a:rPr lang="pt-BR" sz="2000"/>
              <a:t>, focado em postos de combustíveis com GNV, para </a:t>
            </a:r>
            <a:r>
              <a:rPr lang="pt-BR" sz="2000" b="1"/>
              <a:t>mitigar </a:t>
            </a:r>
            <a:r>
              <a:rPr lang="pt-BR" sz="2000"/>
              <a:t>os riscos de </a:t>
            </a:r>
            <a:r>
              <a:rPr lang="pt-BR" sz="2000" b="1"/>
              <a:t>acidentes fatais, </a:t>
            </a:r>
            <a:r>
              <a:rPr lang="pt-BR" sz="2000"/>
              <a:t>como</a:t>
            </a:r>
            <a:r>
              <a:rPr lang="pt-BR" sz="2000" b="1"/>
              <a:t> incêndios </a:t>
            </a:r>
            <a:r>
              <a:rPr lang="pt-BR" sz="2000"/>
              <a:t>e</a:t>
            </a:r>
            <a:r>
              <a:rPr lang="pt-BR" sz="2000" b="1"/>
              <a:t> explosões</a:t>
            </a:r>
            <a:r>
              <a:rPr lang="pt-BR" sz="2000"/>
              <a:t>.</a:t>
            </a:r>
          </a:p>
          <a:p>
            <a:pPr algn="just">
              <a:lnSpc>
                <a:spcPct val="90000"/>
              </a:lnSpc>
            </a:pPr>
            <a:endParaRPr lang="pt-BR" sz="2000"/>
          </a:p>
          <a:p>
            <a:pPr algn="just">
              <a:lnSpc>
                <a:spcPct val="90000"/>
              </a:lnSpc>
            </a:pPr>
            <a:r>
              <a:rPr lang="pt-BR" sz="2000"/>
              <a:t>Registrar a porcentagem de concentração de gás a cada </a:t>
            </a:r>
            <a:r>
              <a:rPr lang="pt-BR" sz="2000" b="1"/>
              <a:t>1 segundo,</a:t>
            </a:r>
            <a:r>
              <a:rPr lang="pt-BR" sz="2000"/>
              <a:t> exibindo-as na </a:t>
            </a:r>
            <a:r>
              <a:rPr lang="pt-BR" sz="2000" b="1"/>
              <a:t>interface </a:t>
            </a:r>
            <a:r>
              <a:rPr lang="pt-BR" sz="2000"/>
              <a:t>do site e </a:t>
            </a:r>
            <a:r>
              <a:rPr lang="pt-BR" sz="2000" b="1"/>
              <a:t>alertando </a:t>
            </a:r>
            <a:r>
              <a:rPr lang="pt-BR" sz="2000"/>
              <a:t>rapidamente qualquer risco de vazamento</a:t>
            </a:r>
            <a:r>
              <a:rPr lang="pt-BR" sz="2000" b="1"/>
              <a:t>. Protegendo</a:t>
            </a:r>
            <a:r>
              <a:rPr lang="pt-BR" sz="2000"/>
              <a:t>, assim, os </a:t>
            </a:r>
            <a:r>
              <a:rPr lang="pt-BR" sz="2000" b="1"/>
              <a:t>funcionários, clientes </a:t>
            </a:r>
            <a:r>
              <a:rPr lang="pt-BR" sz="2000"/>
              <a:t>e a</a:t>
            </a:r>
            <a:r>
              <a:rPr lang="pt-BR" sz="2000" b="1"/>
              <a:t> estrutura </a:t>
            </a:r>
            <a:r>
              <a:rPr lang="pt-BR" sz="2000"/>
              <a:t>do local.</a:t>
            </a:r>
            <a:endParaRPr lang="pt-BR" sz="2000" b="1"/>
          </a:p>
          <a:p>
            <a:pPr algn="just">
              <a:lnSpc>
                <a:spcPct val="90000"/>
              </a:lnSpc>
            </a:pPr>
            <a:endParaRPr lang="pt-BR" sz="2000" b="1"/>
          </a:p>
          <a:p>
            <a:pPr algn="just">
              <a:lnSpc>
                <a:spcPct val="90000"/>
              </a:lnSpc>
            </a:pPr>
            <a:r>
              <a:rPr lang="pt-BR" sz="2000"/>
              <a:t>O sensor detecta vazamentos em tempo real, evitando </a:t>
            </a:r>
            <a:r>
              <a:rPr lang="pt-BR" sz="2000" b="1"/>
              <a:t>prejuízos </a:t>
            </a:r>
            <a:r>
              <a:rPr lang="pt-BR" sz="2000"/>
              <a:t>que chegam a </a:t>
            </a:r>
            <a:r>
              <a:rPr lang="pt-BR" sz="2000" b="1"/>
              <a:t>R$ 1 milhão </a:t>
            </a:r>
            <a:r>
              <a:rPr lang="pt-BR" sz="2000"/>
              <a:t>dependendo da estrutura do posto, além das </a:t>
            </a:r>
            <a:r>
              <a:rPr lang="pt-BR" sz="2000" b="1"/>
              <a:t>perdas humanas </a:t>
            </a:r>
            <a:r>
              <a:rPr lang="pt-BR" sz="2000"/>
              <a:t>e</a:t>
            </a:r>
            <a:r>
              <a:rPr lang="pt-BR" sz="2000" b="1"/>
              <a:t> responsabilidade legal </a:t>
            </a:r>
            <a:r>
              <a:rPr lang="pt-BR" sz="2000"/>
              <a:t>da empresa.</a:t>
            </a:r>
          </a:p>
        </p:txBody>
      </p:sp>
      <p:pic>
        <p:nvPicPr>
          <p:cNvPr id="6" name="Imagem 5" descr="Ícone&#10;&#10;O conteúdo gerado por IA pode estar incorreto.">
            <a:extLst>
              <a:ext uri="{FF2B5EF4-FFF2-40B4-BE49-F238E27FC236}">
                <a16:creationId xmlns:a16="http://schemas.microsoft.com/office/drawing/2014/main" id="{0ADFB092-68E3-10D9-E478-D0F7C3F335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5" r="1" b="1"/>
          <a:stretch>
            <a:fillRect/>
          </a:stretch>
        </p:blipFill>
        <p:spPr>
          <a:xfrm>
            <a:off x="8006575" y="2234464"/>
            <a:ext cx="3030283" cy="314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024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64">
            <a:extLst>
              <a:ext uri="{FF2B5EF4-FFF2-40B4-BE49-F238E27FC236}">
                <a16:creationId xmlns:a16="http://schemas.microsoft.com/office/drawing/2014/main" id="{D55CA618-78A6-47F6-B865-E9315164F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66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96" name="Straight Connector 67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Rectangle 68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8" name="Rectangle 70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92C402E-D75F-EB0F-F747-970663D1E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80" y="4132124"/>
            <a:ext cx="10071536" cy="1590913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</a:pPr>
            <a:r>
              <a:rPr lang="en-US" sz="6000" b="1" dirty="0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Ferramenta de </a:t>
            </a:r>
            <a:r>
              <a:rPr lang="en-US" sz="6000" b="1" dirty="0" err="1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gestão</a:t>
            </a:r>
            <a:r>
              <a:rPr lang="en-US" sz="6000" b="1" dirty="0">
                <a:solidFill>
                  <a:srgbClr val="003049"/>
                </a:solidFill>
                <a:latin typeface="Arial Unicode MS"/>
                <a:ea typeface="Arial Unicode MS"/>
                <a:cs typeface="Arial Unicode MS"/>
              </a:rPr>
              <a:t> &amp; Backlog</a:t>
            </a:r>
          </a:p>
        </p:txBody>
      </p:sp>
      <p:pic>
        <p:nvPicPr>
          <p:cNvPr id="8" name="Espaço Reservado para Conteúdo 7" descr="Interface gráfica do usuário, Aplicativo, chat ou mensagem de texto&#10;&#10;O conteúdo gerado por IA pode estar incorreto.">
            <a:extLst>
              <a:ext uri="{FF2B5EF4-FFF2-40B4-BE49-F238E27FC236}">
                <a16:creationId xmlns:a16="http://schemas.microsoft.com/office/drawing/2014/main" id="{842D41B0-9BA5-EE41-E993-E4A5EB1351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4603" b="8893"/>
          <a:stretch>
            <a:fillRect/>
          </a:stretch>
        </p:blipFill>
        <p:spPr>
          <a:xfrm>
            <a:off x="5176909" y="594164"/>
            <a:ext cx="5990552" cy="3185055"/>
          </a:xfrm>
          <a:prstGeom prst="rect">
            <a:avLst/>
          </a:prstGeom>
        </p:spPr>
      </p:pic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AA2CF21E-97F5-7DBA-D02A-66127F993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721" y="594164"/>
            <a:ext cx="3871622" cy="326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607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BBB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94FA22-6623-B5A2-00F5-131D0F634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4" name="Rectangle 1090">
            <a:extLst>
              <a:ext uri="{FF2B5EF4-FFF2-40B4-BE49-F238E27FC236}">
                <a16:creationId xmlns:a16="http://schemas.microsoft.com/office/drawing/2014/main" id="{976AAA2C-C25A-FFE3-8916-2BFF5E4E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3" name="sketch line">
            <a:extLst>
              <a:ext uri="{FF2B5EF4-FFF2-40B4-BE49-F238E27FC236}">
                <a16:creationId xmlns:a16="http://schemas.microsoft.com/office/drawing/2014/main" id="{B42BCA72-9B2D-A879-ECE6-E8CC0012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 descr="Interface gráfica do usuário, Aplicativo">
            <a:extLst>
              <a:ext uri="{FF2B5EF4-FFF2-40B4-BE49-F238E27FC236}">
                <a16:creationId xmlns:a16="http://schemas.microsoft.com/office/drawing/2014/main" id="{1083A596-C258-B65C-DBB2-31FD694281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826" t="8116" r="7880" b="7825"/>
          <a:stretch>
            <a:fillRect/>
          </a:stretch>
        </p:blipFill>
        <p:spPr>
          <a:xfrm>
            <a:off x="0" y="0"/>
            <a:ext cx="122261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92987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Personalizada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2EC4B6"/>
      </a:accent2>
      <a:accent3>
        <a:srgbClr val="9BBB59"/>
      </a:accent3>
      <a:accent4>
        <a:srgbClr val="2EC4B6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TM03090434[[fn=Tipo de Madeira]]</Template>
  <TotalTime>0</TotalTime>
  <Words>750</Words>
  <Application>Microsoft Office PowerPoint</Application>
  <PresentationFormat>Widescreen</PresentationFormat>
  <Paragraphs>61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Arial Unicode MS</vt:lpstr>
      <vt:lpstr>Aptos</vt:lpstr>
      <vt:lpstr>Arial</vt:lpstr>
      <vt:lpstr>Calibri</vt:lpstr>
      <vt:lpstr>Office Theme</vt:lpstr>
      <vt:lpstr>Sistema de monitoramento de gás em postos com GNV</vt:lpstr>
      <vt:lpstr>Colaboradores</vt:lpstr>
      <vt:lpstr>Mercado de GNV no Brasil</vt:lpstr>
      <vt:lpstr>Contextualização</vt:lpstr>
      <vt:lpstr>Desafios</vt:lpstr>
      <vt:lpstr>Problema</vt:lpstr>
      <vt:lpstr>Solução proposta</vt:lpstr>
      <vt:lpstr>Ferramenta de gestão &amp; Backlog</vt:lpstr>
      <vt:lpstr>Apresentação do PowerPoint</vt:lpstr>
      <vt:lpstr>Protótipo do site institucional</vt:lpstr>
      <vt:lpstr>Simulador Financeiro</vt:lpstr>
      <vt:lpstr>Tabela de banco de dados</vt:lpstr>
      <vt:lpstr>Arduino</vt:lpstr>
      <vt:lpstr>Código para o Arduino Uno</vt:lpstr>
      <vt:lpstr>Demonstração Linux VM </vt:lpstr>
      <vt:lpstr>Apresentação do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LEONARDO TOMAS FEITOSA DA SILVA .</cp:lastModifiedBy>
  <cp:revision>1</cp:revision>
  <cp:lastPrinted>2025-09-12T00:31:42Z</cp:lastPrinted>
  <dcterms:created xsi:type="dcterms:W3CDTF">2013-01-27T09:14:16Z</dcterms:created>
  <dcterms:modified xsi:type="dcterms:W3CDTF">2025-09-12T00:31:54Z</dcterms:modified>
  <cp:category/>
</cp:coreProperties>
</file>